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Forum" panose="020B0604020202020204" charset="0"/>
      <p:regular r:id="rId38"/>
    </p:embeddedFont>
    <p:embeddedFont>
      <p:font typeface="Lora" pitchFamily="2" charset="0"/>
      <p:regular r:id="rId39"/>
      <p:bold r:id="rId40"/>
      <p:italic r:id="rId41"/>
      <p:boldItalic r:id="rId42"/>
    </p:embeddedFont>
    <p:embeddedFont>
      <p:font typeface="Lora Bold" charset="0"/>
      <p:regular r:id="rId43"/>
    </p:embeddedFont>
    <p:embeddedFont>
      <p:font typeface="Open Sans 1 Bold" panose="020B0604020202020204" charset="0"/>
      <p:regular r:id="rId44"/>
    </p:embeddedFont>
    <p:embeddedFont>
      <p:font typeface="Open Sans 2" panose="020B0604020202020204" charset="0"/>
      <p:regular r:id="rId45"/>
    </p:embeddedFont>
    <p:embeddedFont>
      <p:font typeface="Open Sans Extra Bold" panose="020B0604020202020204" charset="0"/>
      <p:regular r:id="rId46"/>
    </p:embeddedFont>
    <p:embeddedFont>
      <p:font typeface="TT Drugs" panose="020B0604020202020204" charset="0"/>
      <p:regular r:id="rId47"/>
    </p:embeddedFont>
    <p:embeddedFont>
      <p:font typeface="TT Drugs Bold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17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460E4-1B5F-40C6-86CD-53F2786D2443}" type="datetimeFigureOut">
              <a:rPr lang="fr-MA" smtClean="0"/>
              <a:t>06/07/2023</a:t>
            </a:fld>
            <a:endParaRPr lang="fr-M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CAC9-F840-49DD-90C2-44C33628A43D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835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CAC9-F840-49DD-90C2-44C33628A43D}" type="slidenum">
              <a:rPr lang="fr-MA" smtClean="0"/>
              <a:t>24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6485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www.canva.com/design/DAFnwpG2ZZA/TckqAJbmf0c-xtE7xQmJ4g/edi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687688">
            <a:off x="10282257" y="5034286"/>
            <a:ext cx="8922358" cy="9404330"/>
          </a:xfrm>
          <a:custGeom>
            <a:avLst/>
            <a:gdLst/>
            <a:ahLst/>
            <a:cxnLst/>
            <a:rect l="l" t="t" r="r" b="b"/>
            <a:pathLst>
              <a:path w="8922358" h="9404330">
                <a:moveTo>
                  <a:pt x="0" y="0"/>
                </a:moveTo>
                <a:lnTo>
                  <a:pt x="8922358" y="0"/>
                </a:lnTo>
                <a:lnTo>
                  <a:pt x="8922358" y="9404330"/>
                </a:lnTo>
                <a:lnTo>
                  <a:pt x="0" y="9404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013544">
            <a:off x="-1834628" y="-2396987"/>
            <a:ext cx="8825308" cy="8229600"/>
          </a:xfrm>
          <a:custGeom>
            <a:avLst/>
            <a:gdLst/>
            <a:ahLst/>
            <a:cxnLst/>
            <a:rect l="l" t="t" r="r" b="b"/>
            <a:pathLst>
              <a:path w="8825308" h="8229600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674944" y="7658100"/>
            <a:ext cx="3600292" cy="2026554"/>
            <a:chOff x="-762708" y="-10162"/>
            <a:chExt cx="4800389" cy="2702071"/>
          </a:xfrm>
        </p:grpSpPr>
        <p:sp>
          <p:nvSpPr>
            <p:cNvPr id="5" name="TextBox 5"/>
            <p:cNvSpPr txBox="1"/>
            <p:nvPr/>
          </p:nvSpPr>
          <p:spPr>
            <a:xfrm>
              <a:off x="-762708" y="-10162"/>
              <a:ext cx="4054700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dirty="0" err="1">
                  <a:solidFill>
                    <a:srgbClr val="FFFFFF"/>
                  </a:solidFill>
                  <a:latin typeface="TT Drugs Bold"/>
                </a:rPr>
                <a:t>Présenté</a:t>
              </a:r>
              <a:r>
                <a:rPr lang="en-US" sz="2100" dirty="0">
                  <a:solidFill>
                    <a:srgbClr val="FFFFFF"/>
                  </a:solidFill>
                  <a:latin typeface="TT Drugs Bold"/>
                </a:rPr>
                <a:t> par 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019" y="761509"/>
              <a:ext cx="4020662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9"/>
                </a:lnSpc>
              </a:pPr>
              <a:r>
                <a:rPr lang="en-US" sz="1999">
                  <a:solidFill>
                    <a:srgbClr val="FFFFFF"/>
                  </a:solidFill>
                  <a:latin typeface="TT Drugs"/>
                </a:rPr>
                <a:t>Nadia El mouden</a:t>
              </a:r>
            </a:p>
            <a:p>
              <a:pPr>
                <a:lnSpc>
                  <a:spcPts val="2399"/>
                </a:lnSpc>
              </a:pPr>
              <a:r>
                <a:rPr lang="en-US" sz="1999">
                  <a:solidFill>
                    <a:srgbClr val="FFFFFF"/>
                  </a:solidFill>
                  <a:latin typeface="TT Drugs"/>
                </a:rPr>
                <a:t>Hamza Bouktitia</a:t>
              </a:r>
            </a:p>
            <a:p>
              <a:pPr>
                <a:lnSpc>
                  <a:spcPts val="2399"/>
                </a:lnSpc>
              </a:pPr>
              <a:r>
                <a:rPr lang="en-US" sz="1999">
                  <a:solidFill>
                    <a:srgbClr val="FFFFFF"/>
                  </a:solidFill>
                  <a:latin typeface="TT Drugs"/>
                </a:rPr>
                <a:t>Mohamed Oussama El Mousaouy</a:t>
              </a:r>
            </a:p>
            <a:p>
              <a:pPr algn="ctr">
                <a:lnSpc>
                  <a:spcPts val="2160"/>
                </a:lnSpc>
              </a:pPr>
              <a:endParaRPr lang="en-US" sz="1999">
                <a:solidFill>
                  <a:srgbClr val="FFFFFF"/>
                </a:solidFill>
                <a:latin typeface="TT Drug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46114" y="2117466"/>
            <a:ext cx="13595771" cy="6557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3"/>
              </a:lnSpc>
            </a:pPr>
            <a:r>
              <a:rPr lang="en-US" sz="9357">
                <a:solidFill>
                  <a:srgbClr val="FFFFFF"/>
                </a:solidFill>
                <a:latin typeface="Forum"/>
              </a:rPr>
              <a:t>SYSTÈME DE RECONNAISSANCE AUTOMATIQUE DES PLAQUES D'IMMATRICULATION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0300" y="1242061"/>
            <a:ext cx="16199000" cy="8657257"/>
          </a:xfrm>
          <a:custGeom>
            <a:avLst/>
            <a:gdLst/>
            <a:ahLst/>
            <a:cxnLst/>
            <a:rect l="l" t="t" r="r" b="b"/>
            <a:pathLst>
              <a:path w="16199000" h="8657257">
                <a:moveTo>
                  <a:pt x="0" y="0"/>
                </a:moveTo>
                <a:lnTo>
                  <a:pt x="16199000" y="0"/>
                </a:lnTo>
                <a:lnTo>
                  <a:pt x="16199000" y="8657257"/>
                </a:lnTo>
                <a:lnTo>
                  <a:pt x="0" y="8657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6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29228" y="0"/>
            <a:ext cx="3258772" cy="1391767"/>
          </a:xfrm>
          <a:custGeom>
            <a:avLst/>
            <a:gdLst/>
            <a:ahLst/>
            <a:cxnLst/>
            <a:rect l="l" t="t" r="r" b="b"/>
            <a:pathLst>
              <a:path w="3258772" h="1391767">
                <a:moveTo>
                  <a:pt x="0" y="0"/>
                </a:moveTo>
                <a:lnTo>
                  <a:pt x="3258772" y="0"/>
                </a:lnTo>
                <a:lnTo>
                  <a:pt x="3258772" y="1391767"/>
                </a:lnTo>
                <a:lnTo>
                  <a:pt x="0" y="1391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6304" y="2879613"/>
            <a:ext cx="9567896" cy="4928272"/>
            <a:chOff x="0" y="-9525"/>
            <a:chExt cx="12757194" cy="6571030"/>
          </a:xfrm>
        </p:grpSpPr>
        <p:sp>
          <p:nvSpPr>
            <p:cNvPr id="3" name="TextBox 3"/>
            <p:cNvSpPr txBox="1"/>
            <p:nvPr/>
          </p:nvSpPr>
          <p:spPr>
            <a:xfrm>
              <a:off x="0" y="6111290"/>
              <a:ext cx="11973705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2757194" cy="4034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599" dirty="0" err="1">
                  <a:solidFill>
                    <a:srgbClr val="FFFFFF"/>
                  </a:solidFill>
                  <a:latin typeface="Forum"/>
                </a:rPr>
                <a:t>Prétraitement</a:t>
              </a:r>
              <a:r>
                <a:rPr lang="en-US" sz="9599" dirty="0">
                  <a:solidFill>
                    <a:srgbClr val="FFFFFF"/>
                  </a:solidFill>
                  <a:latin typeface="Forum"/>
                </a:rPr>
                <a:t> des images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025" y="1555067"/>
            <a:ext cx="17683950" cy="8335570"/>
          </a:xfrm>
          <a:custGeom>
            <a:avLst/>
            <a:gdLst/>
            <a:ahLst/>
            <a:cxnLst/>
            <a:rect l="l" t="t" r="r" b="b"/>
            <a:pathLst>
              <a:path w="17683950" h="8335570">
                <a:moveTo>
                  <a:pt x="0" y="0"/>
                </a:moveTo>
                <a:lnTo>
                  <a:pt x="17683950" y="0"/>
                </a:lnTo>
                <a:lnTo>
                  <a:pt x="17683950" y="8335570"/>
                </a:lnTo>
                <a:lnTo>
                  <a:pt x="0" y="833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71" b="-4487"/>
            </a:stretch>
          </a:blipFill>
        </p:spPr>
        <p:txBody>
          <a:bodyPr/>
          <a:lstStyle/>
          <a:p>
            <a:endParaRPr lang="fr-MA" dirty="0"/>
          </a:p>
        </p:txBody>
      </p:sp>
      <p:sp>
        <p:nvSpPr>
          <p:cNvPr id="3" name="TextBox 3"/>
          <p:cNvSpPr txBox="1"/>
          <p:nvPr/>
        </p:nvSpPr>
        <p:spPr>
          <a:xfrm>
            <a:off x="5334000" y="266700"/>
            <a:ext cx="9015055" cy="855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1"/>
              </a:lnSpc>
              <a:spcBef>
                <a:spcPct val="0"/>
              </a:spcBef>
            </a:pPr>
            <a:r>
              <a:rPr lang="en-US" sz="5532" dirty="0" err="1">
                <a:solidFill>
                  <a:srgbClr val="FFFFFF"/>
                </a:solidFill>
                <a:latin typeface="TT Drugs"/>
              </a:rPr>
              <a:t>Prétraitement</a:t>
            </a:r>
            <a:r>
              <a:rPr lang="en-US" sz="5532" dirty="0">
                <a:solidFill>
                  <a:srgbClr val="FFFFFF"/>
                </a:solidFill>
                <a:latin typeface="TT Drugs"/>
              </a:rPr>
              <a:t> des images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5664" y="3366915"/>
            <a:ext cx="13121637" cy="5042885"/>
            <a:chOff x="0" y="0"/>
            <a:chExt cx="17495516" cy="6723847"/>
          </a:xfrm>
        </p:grpSpPr>
        <p:sp>
          <p:nvSpPr>
            <p:cNvPr id="3" name="TextBox 3"/>
            <p:cNvSpPr txBox="1"/>
            <p:nvPr/>
          </p:nvSpPr>
          <p:spPr>
            <a:xfrm>
              <a:off x="0" y="6111290"/>
              <a:ext cx="17495516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7495516" cy="389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</a:rPr>
                <a:t>DÉTECTION DES PLAQUES D'IMMATRICULATION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7059" y="550979"/>
            <a:ext cx="16593883" cy="9185042"/>
          </a:xfrm>
          <a:custGeom>
            <a:avLst/>
            <a:gdLst/>
            <a:ahLst/>
            <a:cxnLst/>
            <a:rect l="l" t="t" r="r" b="b"/>
            <a:pathLst>
              <a:path w="16593883" h="9185042">
                <a:moveTo>
                  <a:pt x="0" y="0"/>
                </a:moveTo>
                <a:lnTo>
                  <a:pt x="16593882" y="0"/>
                </a:lnTo>
                <a:lnTo>
                  <a:pt x="16593882" y="9185042"/>
                </a:lnTo>
                <a:lnTo>
                  <a:pt x="0" y="918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585" y="1668888"/>
            <a:ext cx="17030352" cy="8121570"/>
          </a:xfrm>
          <a:custGeom>
            <a:avLst/>
            <a:gdLst/>
            <a:ahLst/>
            <a:cxnLst/>
            <a:rect l="l" t="t" r="r" b="b"/>
            <a:pathLst>
              <a:path w="17030352" h="8121570">
                <a:moveTo>
                  <a:pt x="0" y="0"/>
                </a:moveTo>
                <a:lnTo>
                  <a:pt x="17030352" y="0"/>
                </a:lnTo>
                <a:lnTo>
                  <a:pt x="17030352" y="8121570"/>
                </a:lnTo>
                <a:lnTo>
                  <a:pt x="0" y="812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" t="-14410" r="-184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07102" y="4317874"/>
            <a:ext cx="7334725" cy="3211765"/>
          </a:xfrm>
          <a:custGeom>
            <a:avLst/>
            <a:gdLst/>
            <a:ahLst/>
            <a:cxnLst/>
            <a:rect l="l" t="t" r="r" b="b"/>
            <a:pathLst>
              <a:path w="7334725" h="3211765">
                <a:moveTo>
                  <a:pt x="0" y="0"/>
                </a:moveTo>
                <a:lnTo>
                  <a:pt x="7334726" y="0"/>
                </a:lnTo>
                <a:lnTo>
                  <a:pt x="7334726" y="3211764"/>
                </a:lnTo>
                <a:lnTo>
                  <a:pt x="0" y="3211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458" t="-43915" r="-26594" b="-2522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79461" y="2094309"/>
            <a:ext cx="8716089" cy="190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Open Sans 1 Bold"/>
              </a:rPr>
              <a:t>La méthode de EasyOcr :</a:t>
            </a:r>
            <a:r>
              <a:rPr lang="en-US" sz="5500">
                <a:solidFill>
                  <a:srgbClr val="000000"/>
                </a:solidFill>
                <a:latin typeface="Open Sans 1 Bold"/>
              </a:rPr>
              <a:t> </a:t>
            </a:r>
          </a:p>
          <a:p>
            <a:pPr algn="ctr">
              <a:lnSpc>
                <a:spcPts val="7700"/>
              </a:lnSpc>
            </a:pPr>
            <a:endParaRPr lang="en-US" sz="5500">
              <a:solidFill>
                <a:srgbClr val="000000"/>
              </a:solidFill>
              <a:latin typeface="Open Sans 1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8404" y="3070935"/>
            <a:ext cx="16126090" cy="6500210"/>
            <a:chOff x="0" y="0"/>
            <a:chExt cx="21501453" cy="8666947"/>
          </a:xfrm>
        </p:grpSpPr>
        <p:sp>
          <p:nvSpPr>
            <p:cNvPr id="3" name="TextBox 3"/>
            <p:cNvSpPr txBox="1"/>
            <p:nvPr/>
          </p:nvSpPr>
          <p:spPr>
            <a:xfrm>
              <a:off x="0" y="8054390"/>
              <a:ext cx="21501453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1501453" cy="583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FFFFFF"/>
                  </a:solidFill>
                  <a:latin typeface="Forum"/>
                </a:rPr>
                <a:t>EXTRACTION DES CARACTÈRES</a:t>
              </a:r>
            </a:p>
            <a:p>
              <a:pPr algn="ct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</a:rPr>
                <a:t>(POUR LES MODÈLES DE MACHINE LEARNING)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1025" y="2792198"/>
            <a:ext cx="13377278" cy="5903716"/>
          </a:xfrm>
          <a:custGeom>
            <a:avLst/>
            <a:gdLst/>
            <a:ahLst/>
            <a:cxnLst/>
            <a:rect l="l" t="t" r="r" b="b"/>
            <a:pathLst>
              <a:path w="13377278" h="5903716">
                <a:moveTo>
                  <a:pt x="0" y="0"/>
                </a:moveTo>
                <a:lnTo>
                  <a:pt x="13377278" y="0"/>
                </a:lnTo>
                <a:lnTo>
                  <a:pt x="13377278" y="5903717"/>
                </a:lnTo>
                <a:lnTo>
                  <a:pt x="0" y="5903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7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47250" y="662417"/>
            <a:ext cx="9498881" cy="68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65">
                <a:solidFill>
                  <a:srgbClr val="FFFFFF"/>
                </a:solidFill>
                <a:latin typeface="TT Drugs"/>
              </a:rPr>
              <a:t>Extraction des caractères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92580" y="3293423"/>
            <a:ext cx="10636085" cy="5710837"/>
          </a:xfrm>
          <a:custGeom>
            <a:avLst/>
            <a:gdLst/>
            <a:ahLst/>
            <a:cxnLst/>
            <a:rect l="l" t="t" r="r" b="b"/>
            <a:pathLst>
              <a:path w="10636085" h="5710837">
                <a:moveTo>
                  <a:pt x="0" y="0"/>
                </a:moveTo>
                <a:lnTo>
                  <a:pt x="10636085" y="0"/>
                </a:lnTo>
                <a:lnTo>
                  <a:pt x="10636085" y="5710836"/>
                </a:lnTo>
                <a:lnTo>
                  <a:pt x="0" y="571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2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51503" y="1621274"/>
            <a:ext cx="1016424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1 Bold"/>
              </a:rPr>
              <a:t>Utilisation de la fonction HOG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 flipH="1">
            <a:off x="24429" y="5145349"/>
            <a:ext cx="7804324" cy="8225902"/>
          </a:xfrm>
          <a:custGeom>
            <a:avLst/>
            <a:gdLst/>
            <a:ahLst/>
            <a:cxnLst/>
            <a:rect l="l" t="t" r="r" b="b"/>
            <a:pathLst>
              <a:path w="7804324" h="8225902">
                <a:moveTo>
                  <a:pt x="7804325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5" y="8225902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397526" y="3730097"/>
            <a:ext cx="0" cy="2987764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226152" y="3730097"/>
            <a:ext cx="0" cy="2987764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7791534" y="3730097"/>
            <a:ext cx="0" cy="2987764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155457" y="3730097"/>
            <a:ext cx="0" cy="2987764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4284230" y="3730097"/>
            <a:ext cx="0" cy="2987764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1019175"/>
            <a:ext cx="1155771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09"/>
              </a:lnSpc>
            </a:pPr>
            <a:r>
              <a:rPr lang="en-US" sz="7424">
                <a:solidFill>
                  <a:srgbClr val="0F2A37"/>
                </a:solidFill>
                <a:latin typeface="Forum"/>
              </a:rPr>
              <a:t>PLAN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959069" y="3700420"/>
            <a:ext cx="2262320" cy="1027477"/>
            <a:chOff x="0" y="0"/>
            <a:chExt cx="3016427" cy="136996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62155"/>
              <a:ext cx="3016427" cy="497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2"/>
                </a:lnSpc>
              </a:pPr>
              <a:r>
                <a:rPr lang="en-US" sz="2325">
                  <a:solidFill>
                    <a:srgbClr val="0F2A37"/>
                  </a:solidFill>
                  <a:latin typeface="TT Drugs Bold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16427" cy="749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83365" y="3700420"/>
            <a:ext cx="3003407" cy="3459315"/>
            <a:chOff x="0" y="0"/>
            <a:chExt cx="4004542" cy="461242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77483"/>
              <a:ext cx="4004542" cy="3544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5"/>
                </a:lnSpc>
              </a:pPr>
              <a:r>
                <a:rPr lang="en-US" sz="2350">
                  <a:solidFill>
                    <a:srgbClr val="0F2A37"/>
                  </a:solidFill>
                  <a:latin typeface="TT Drugs Bold"/>
                </a:rPr>
                <a:t>Méthodologie</a:t>
              </a:r>
            </a:p>
            <a:p>
              <a:pPr>
                <a:lnSpc>
                  <a:spcPts val="3055"/>
                </a:lnSpc>
              </a:pPr>
              <a:endParaRPr lang="en-US" sz="2350">
                <a:solidFill>
                  <a:srgbClr val="0F2A37"/>
                </a:solidFill>
                <a:latin typeface="TT Drugs Bold"/>
              </a:endParaRPr>
            </a:p>
            <a:p>
              <a:pPr>
                <a:lnSpc>
                  <a:spcPts val="3055"/>
                </a:lnSpc>
              </a:pPr>
              <a:r>
                <a:rPr lang="en-US" sz="2350">
                  <a:solidFill>
                    <a:srgbClr val="0F2A37"/>
                  </a:solidFill>
                  <a:latin typeface="TT Drugs"/>
                </a:rPr>
                <a:t>•Étapes du processus de LPR</a:t>
              </a:r>
            </a:p>
            <a:p>
              <a:pPr>
                <a:lnSpc>
                  <a:spcPts val="3055"/>
                </a:lnSpc>
              </a:pPr>
              <a:r>
                <a:rPr lang="en-US" sz="2350">
                  <a:solidFill>
                    <a:srgbClr val="0F2A37"/>
                  </a:solidFill>
                  <a:latin typeface="TT Drugs"/>
                </a:rPr>
                <a:t>•Algorithmes utilisés.</a:t>
              </a:r>
            </a:p>
            <a:p>
              <a:pPr>
                <a:lnSpc>
                  <a:spcPts val="3055"/>
                </a:lnSpc>
              </a:pPr>
              <a:endParaRPr lang="en-US" sz="2350">
                <a:solidFill>
                  <a:srgbClr val="0F2A37"/>
                </a:solidFill>
                <a:latin typeface="TT Drugs"/>
              </a:endParaRPr>
            </a:p>
            <a:p>
              <a:pPr>
                <a:lnSpc>
                  <a:spcPts val="3055"/>
                </a:lnSpc>
              </a:pPr>
              <a:endParaRPr lang="en-US" sz="2350">
                <a:solidFill>
                  <a:srgbClr val="0F2A37"/>
                </a:solidFill>
                <a:latin typeface="TT Drug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004542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96346" y="3700420"/>
            <a:ext cx="2573348" cy="1698230"/>
            <a:chOff x="0" y="0"/>
            <a:chExt cx="3431131" cy="22643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035423"/>
              <a:ext cx="3431131" cy="970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0F2A37"/>
                  </a:solidFill>
                  <a:latin typeface="TT Drugs Bold"/>
                </a:rPr>
                <a:t>Problèmes rencontrés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431131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336498" y="3811836"/>
            <a:ext cx="2766691" cy="1586814"/>
            <a:chOff x="0" y="0"/>
            <a:chExt cx="3688921" cy="21157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035423"/>
              <a:ext cx="3688921" cy="1080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0F2A37"/>
                  </a:solidFill>
                  <a:latin typeface="TT Drugs Bold"/>
                </a:rPr>
                <a:t>Implémentation</a:t>
              </a:r>
            </a:p>
            <a:p>
              <a:pPr>
                <a:lnSpc>
                  <a:spcPts val="3640"/>
                </a:lnSpc>
              </a:pPr>
              <a:endParaRPr lang="en-US" sz="2300">
                <a:solidFill>
                  <a:srgbClr val="0F2A37"/>
                </a:solidFill>
                <a:latin typeface="TT Drug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688921" cy="74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04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69993" y="3730097"/>
            <a:ext cx="2262320" cy="1192578"/>
            <a:chOff x="0" y="0"/>
            <a:chExt cx="3016427" cy="159010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034277"/>
              <a:ext cx="3016427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F2A37"/>
                  </a:solidFill>
                  <a:latin typeface="TT Drugs Bold"/>
                </a:rPr>
                <a:t>Conclusion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016427" cy="749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765620"/>
            <a:ext cx="6738932" cy="6755760"/>
            <a:chOff x="0" y="0"/>
            <a:chExt cx="5594350" cy="5608320"/>
          </a:xfrm>
        </p:grpSpPr>
        <p:sp>
          <p:nvSpPr>
            <p:cNvPr id="3" name="Freeform 3"/>
            <p:cNvSpPr/>
            <p:nvPr/>
          </p:nvSpPr>
          <p:spPr>
            <a:xfrm>
              <a:off x="-80010" y="-191771"/>
              <a:ext cx="6264910" cy="5977891"/>
            </a:xfrm>
            <a:custGeom>
              <a:avLst/>
              <a:gdLst/>
              <a:ahLst/>
              <a:cxnLst/>
              <a:rect l="l" t="t" r="r" b="b"/>
              <a:pathLst>
                <a:path w="6264910" h="5977891">
                  <a:moveTo>
                    <a:pt x="3576320" y="342901"/>
                  </a:moveTo>
                  <a:cubicBezTo>
                    <a:pt x="4768850" y="509271"/>
                    <a:pt x="6264910" y="971551"/>
                    <a:pt x="5435600" y="3060701"/>
                  </a:cubicBezTo>
                  <a:cubicBezTo>
                    <a:pt x="4606290" y="5149851"/>
                    <a:pt x="2889250" y="5520691"/>
                    <a:pt x="2059940" y="5749291"/>
                  </a:cubicBezTo>
                  <a:cubicBezTo>
                    <a:pt x="1230630" y="5977891"/>
                    <a:pt x="256540" y="5434331"/>
                    <a:pt x="600710" y="4203701"/>
                  </a:cubicBezTo>
                  <a:cubicBezTo>
                    <a:pt x="901700" y="3126740"/>
                    <a:pt x="0" y="1772921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2"/>
              <a:stretch>
                <a:fillRect l="-35814" r="-358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119703" y="1765620"/>
            <a:ext cx="10168297" cy="8189976"/>
            <a:chOff x="0" y="0"/>
            <a:chExt cx="13557729" cy="10919968"/>
          </a:xfrm>
        </p:grpSpPr>
        <p:sp>
          <p:nvSpPr>
            <p:cNvPr id="5" name="TextBox 5"/>
            <p:cNvSpPr txBox="1"/>
            <p:nvPr/>
          </p:nvSpPr>
          <p:spPr>
            <a:xfrm>
              <a:off x="0" y="10532467"/>
              <a:ext cx="13557729" cy="38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6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3557729" cy="10115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357"/>
                </a:lnSpc>
              </a:pPr>
              <a:r>
                <a:rPr lang="en-US" sz="8631">
                  <a:solidFill>
                    <a:srgbClr val="FFFFFF"/>
                  </a:solidFill>
                  <a:latin typeface="Forum"/>
                </a:rPr>
                <a:t>LES ALGORITHMES UTILISÉS</a:t>
              </a:r>
            </a:p>
            <a:p>
              <a:pPr>
                <a:lnSpc>
                  <a:spcPts val="10357"/>
                </a:lnSpc>
              </a:pPr>
              <a:endParaRPr lang="en-US" sz="8631">
                <a:solidFill>
                  <a:srgbClr val="FFFFFF"/>
                </a:solidFill>
                <a:latin typeface="Forum"/>
              </a:endParaRPr>
            </a:p>
            <a:p>
              <a:pPr marL="1106604" lvl="1" indent="-553302">
                <a:lnSpc>
                  <a:spcPts val="6150"/>
                </a:lnSpc>
                <a:buFont typeface="Arial"/>
                <a:buChar char="•"/>
              </a:pPr>
              <a:r>
                <a:rPr lang="en-US" sz="5125">
                  <a:solidFill>
                    <a:srgbClr val="FFFFFF"/>
                  </a:solidFill>
                  <a:latin typeface="Forum"/>
                </a:rPr>
                <a:t>KNN</a:t>
              </a:r>
            </a:p>
            <a:p>
              <a:pPr marL="1106604" lvl="1" indent="-553302">
                <a:lnSpc>
                  <a:spcPts val="6150"/>
                </a:lnSpc>
                <a:buFont typeface="Arial"/>
                <a:buChar char="•"/>
              </a:pPr>
              <a:r>
                <a:rPr lang="en-US" sz="5125">
                  <a:solidFill>
                    <a:srgbClr val="FFFFFF"/>
                  </a:solidFill>
                  <a:latin typeface="Forum"/>
                </a:rPr>
                <a:t>SVM</a:t>
              </a:r>
            </a:p>
            <a:p>
              <a:pPr marL="1106604" lvl="1" indent="-553302">
                <a:lnSpc>
                  <a:spcPts val="6150"/>
                </a:lnSpc>
                <a:buFont typeface="Arial"/>
                <a:buChar char="•"/>
              </a:pPr>
              <a:r>
                <a:rPr lang="en-US" sz="5125">
                  <a:solidFill>
                    <a:srgbClr val="FFFFFF"/>
                  </a:solidFill>
                  <a:latin typeface="Forum"/>
                </a:rPr>
                <a:t>LES ARBRES DE DÉCISION</a:t>
              </a:r>
            </a:p>
            <a:p>
              <a:pPr>
                <a:lnSpc>
                  <a:spcPts val="10357"/>
                </a:lnSpc>
              </a:pPr>
              <a:endParaRPr lang="en-US" sz="5125">
                <a:solidFill>
                  <a:srgbClr val="FFFFFF"/>
                </a:solidFill>
                <a:latin typeface="Forum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44157" y="2480189"/>
            <a:ext cx="11454531" cy="7620257"/>
          </a:xfrm>
          <a:custGeom>
            <a:avLst/>
            <a:gdLst/>
            <a:ahLst/>
            <a:cxnLst/>
            <a:rect l="l" t="t" r="r" b="b"/>
            <a:pathLst>
              <a:path w="11454531" h="7620257">
                <a:moveTo>
                  <a:pt x="0" y="0"/>
                </a:moveTo>
                <a:lnTo>
                  <a:pt x="11454531" y="0"/>
                </a:lnTo>
                <a:lnTo>
                  <a:pt x="11454531" y="7620257"/>
                </a:lnTo>
                <a:lnTo>
                  <a:pt x="0" y="762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5936" y="1683235"/>
            <a:ext cx="2289264" cy="1082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4"/>
              </a:lnSpc>
              <a:spcBef>
                <a:spcPct val="0"/>
              </a:spcBef>
            </a:pPr>
            <a:r>
              <a:rPr lang="en-US" sz="7034" dirty="0">
                <a:solidFill>
                  <a:srgbClr val="FFFFFF"/>
                </a:solidFill>
                <a:latin typeface="TT Drugs"/>
              </a:rPr>
              <a:t>KNN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91285" y="658486"/>
            <a:ext cx="6305431" cy="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  <a:spcBef>
                <a:spcPct val="0"/>
              </a:spcBef>
            </a:pPr>
            <a:r>
              <a:rPr lang="en-US" sz="4445">
                <a:solidFill>
                  <a:srgbClr val="FFFFFF"/>
                </a:solidFill>
                <a:latin typeface="TT Drugs"/>
              </a:rPr>
              <a:t>Les algorithmes utilisés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6968" y="2928665"/>
            <a:ext cx="15342332" cy="5798102"/>
          </a:xfrm>
          <a:custGeom>
            <a:avLst/>
            <a:gdLst/>
            <a:ahLst/>
            <a:cxnLst/>
            <a:rect l="l" t="t" r="r" b="b"/>
            <a:pathLst>
              <a:path w="15342332" h="5798102">
                <a:moveTo>
                  <a:pt x="0" y="0"/>
                </a:moveTo>
                <a:lnTo>
                  <a:pt x="15342332" y="0"/>
                </a:lnTo>
                <a:lnTo>
                  <a:pt x="15342332" y="5798102"/>
                </a:lnTo>
                <a:lnTo>
                  <a:pt x="0" y="5798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8" r="-11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8028" y="1470030"/>
            <a:ext cx="1794238" cy="102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7"/>
              </a:lnSpc>
              <a:spcBef>
                <a:spcPct val="0"/>
              </a:spcBef>
            </a:pPr>
            <a:r>
              <a:rPr lang="en-US" sz="6321">
                <a:solidFill>
                  <a:srgbClr val="FFFFFF"/>
                </a:solidFill>
                <a:latin typeface="TT Drugs"/>
              </a:rPr>
              <a:t>SVM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91285" y="652114"/>
            <a:ext cx="6305431" cy="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  <a:spcBef>
                <a:spcPct val="0"/>
              </a:spcBef>
            </a:pPr>
            <a:r>
              <a:rPr lang="en-US" sz="4445">
                <a:solidFill>
                  <a:srgbClr val="FFFFFF"/>
                </a:solidFill>
                <a:latin typeface="TT Drugs"/>
              </a:rPr>
              <a:t>Les algorithmes utilisés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10277" y="2509702"/>
            <a:ext cx="9867447" cy="7777298"/>
          </a:xfrm>
          <a:custGeom>
            <a:avLst/>
            <a:gdLst/>
            <a:ahLst/>
            <a:cxnLst/>
            <a:rect l="l" t="t" r="r" b="b"/>
            <a:pathLst>
              <a:path w="9867447" h="7777298">
                <a:moveTo>
                  <a:pt x="0" y="0"/>
                </a:moveTo>
                <a:lnTo>
                  <a:pt x="9867446" y="0"/>
                </a:lnTo>
                <a:lnTo>
                  <a:pt x="9867446" y="7777298"/>
                </a:lnTo>
                <a:lnTo>
                  <a:pt x="0" y="7777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638300"/>
            <a:ext cx="4762500" cy="48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  <a:spcBef>
                <a:spcPct val="0"/>
              </a:spcBef>
            </a:pPr>
            <a:r>
              <a:rPr lang="en-US" sz="3164" b="1" dirty="0">
                <a:solidFill>
                  <a:srgbClr val="FFFFFF"/>
                </a:solidFill>
                <a:latin typeface="TT Drugs"/>
              </a:rPr>
              <a:t>Les </a:t>
            </a:r>
            <a:r>
              <a:rPr lang="en-US" sz="3164" b="1" dirty="0" err="1">
                <a:solidFill>
                  <a:srgbClr val="FFFFFF"/>
                </a:solidFill>
                <a:latin typeface="TT Drugs"/>
              </a:rPr>
              <a:t>arbres</a:t>
            </a:r>
            <a:r>
              <a:rPr lang="en-US" sz="3164" b="1" dirty="0">
                <a:solidFill>
                  <a:srgbClr val="FFFFFF"/>
                </a:solidFill>
                <a:latin typeface="TT Drugs"/>
              </a:rPr>
              <a:t> de </a:t>
            </a:r>
            <a:r>
              <a:rPr lang="en-US" sz="3164" b="1" dirty="0" err="1">
                <a:solidFill>
                  <a:srgbClr val="FFFFFF"/>
                </a:solidFill>
                <a:latin typeface="TT Drugs"/>
              </a:rPr>
              <a:t>décision</a:t>
            </a:r>
            <a:endParaRPr lang="en-US" sz="3164" b="1" dirty="0">
              <a:solidFill>
                <a:srgbClr val="FFFFFF"/>
              </a:solidFill>
              <a:latin typeface="TT Drug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91284" y="419100"/>
            <a:ext cx="6305431" cy="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  <a:spcBef>
                <a:spcPct val="0"/>
              </a:spcBef>
            </a:pPr>
            <a:r>
              <a:rPr lang="en-US" sz="4445" dirty="0">
                <a:solidFill>
                  <a:srgbClr val="FFFFFF"/>
                </a:solidFill>
                <a:latin typeface="TT Drugs"/>
              </a:rPr>
              <a:t>Les </a:t>
            </a:r>
            <a:r>
              <a:rPr lang="en-US" sz="4445" dirty="0" err="1">
                <a:solidFill>
                  <a:srgbClr val="FFFFFF"/>
                </a:solidFill>
                <a:latin typeface="TT Drugs"/>
              </a:rPr>
              <a:t>algorithmes</a:t>
            </a:r>
            <a:r>
              <a:rPr lang="en-US" sz="4445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4445" dirty="0" err="1">
                <a:solidFill>
                  <a:srgbClr val="FFFFFF"/>
                </a:solidFill>
                <a:latin typeface="TT Drugs"/>
              </a:rPr>
              <a:t>utilisés</a:t>
            </a:r>
            <a:endParaRPr lang="en-US" sz="4445" dirty="0">
              <a:solidFill>
                <a:srgbClr val="FFFFFF"/>
              </a:solidFill>
              <a:latin typeface="TT Drug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5834807"/>
            <a:ext cx="9448800" cy="4114751"/>
          </a:xfrm>
          <a:custGeom>
            <a:avLst/>
            <a:gdLst/>
            <a:ahLst/>
            <a:cxnLst/>
            <a:rect l="l" t="t" r="r" b="b"/>
            <a:pathLst>
              <a:path w="10316867" h="4114751">
                <a:moveTo>
                  <a:pt x="0" y="0"/>
                </a:moveTo>
                <a:lnTo>
                  <a:pt x="10316867" y="0"/>
                </a:lnTo>
                <a:lnTo>
                  <a:pt x="10316867" y="4114751"/>
                </a:lnTo>
                <a:lnTo>
                  <a:pt x="0" y="411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26" r="-8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82000" y="1426214"/>
            <a:ext cx="9611319" cy="4159844"/>
          </a:xfrm>
          <a:custGeom>
            <a:avLst/>
            <a:gdLst/>
            <a:ahLst/>
            <a:cxnLst/>
            <a:rect l="l" t="t" r="r" b="b"/>
            <a:pathLst>
              <a:path w="10754319" h="4159844">
                <a:moveTo>
                  <a:pt x="0" y="0"/>
                </a:moveTo>
                <a:lnTo>
                  <a:pt x="10754319" y="0"/>
                </a:lnTo>
                <a:lnTo>
                  <a:pt x="10754319" y="4159843"/>
                </a:lnTo>
                <a:lnTo>
                  <a:pt x="0" y="4159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5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66763" y="5834807"/>
            <a:ext cx="6526556" cy="3274728"/>
          </a:xfrm>
          <a:custGeom>
            <a:avLst/>
            <a:gdLst/>
            <a:ahLst/>
            <a:cxnLst/>
            <a:rect l="l" t="t" r="r" b="b"/>
            <a:pathLst>
              <a:path w="6526556" h="3274728">
                <a:moveTo>
                  <a:pt x="0" y="0"/>
                </a:moveTo>
                <a:lnTo>
                  <a:pt x="6526556" y="0"/>
                </a:lnTo>
                <a:lnTo>
                  <a:pt x="6526556" y="3274728"/>
                </a:lnTo>
                <a:lnTo>
                  <a:pt x="0" y="3274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56013" y="313629"/>
            <a:ext cx="6964587" cy="715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  <a:spcBef>
                <a:spcPct val="0"/>
              </a:spcBef>
            </a:pPr>
            <a:r>
              <a:rPr lang="en-US" sz="4445" dirty="0">
                <a:solidFill>
                  <a:srgbClr val="FFFFFF"/>
                </a:solidFill>
                <a:latin typeface="TT Drugs"/>
              </a:rPr>
              <a:t>Les </a:t>
            </a:r>
            <a:r>
              <a:rPr lang="en-US" sz="4445" dirty="0" err="1">
                <a:solidFill>
                  <a:srgbClr val="FFFFFF"/>
                </a:solidFill>
                <a:latin typeface="TT Drugs"/>
              </a:rPr>
              <a:t>algorithmes</a:t>
            </a:r>
            <a:r>
              <a:rPr lang="en-US" sz="4445" dirty="0">
                <a:solidFill>
                  <a:srgbClr val="FFFFFF"/>
                </a:solidFill>
                <a:latin typeface="TT Drugs"/>
              </a:rPr>
              <a:t> </a:t>
            </a:r>
            <a:r>
              <a:rPr lang="en-US" sz="4445" dirty="0" err="1">
                <a:solidFill>
                  <a:srgbClr val="FFFFFF"/>
                </a:solidFill>
                <a:latin typeface="TT Drugs"/>
              </a:rPr>
              <a:t>utilisés</a:t>
            </a:r>
            <a:endParaRPr lang="en-US" sz="4445" dirty="0">
              <a:solidFill>
                <a:srgbClr val="FFFFFF"/>
              </a:solidFill>
              <a:latin typeface="TT Drugs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7AA4168-3285-AF0D-D3F1-36FEB54080DE}"/>
              </a:ext>
            </a:extLst>
          </p:cNvPr>
          <p:cNvCxnSpPr>
            <a:cxnSpLocks/>
          </p:cNvCxnSpPr>
          <p:nvPr/>
        </p:nvCxnSpPr>
        <p:spPr>
          <a:xfrm rot="5400000">
            <a:off x="9869518" y="7965854"/>
            <a:ext cx="2090929" cy="1103563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B858B3-BC05-35F5-03CF-855782585968}"/>
              </a:ext>
            </a:extLst>
          </p:cNvPr>
          <p:cNvSpPr txBox="1"/>
          <p:nvPr/>
        </p:nvSpPr>
        <p:spPr>
          <a:xfrm>
            <a:off x="9753600" y="9764892"/>
            <a:ext cx="591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dirty="0">
                <a:solidFill>
                  <a:schemeClr val="bg1"/>
                </a:solidFill>
              </a:rPr>
              <a:t>Mauvaise détection de tous les caractères de la plaque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2945" y="2684002"/>
            <a:ext cx="11482111" cy="4918995"/>
          </a:xfrm>
          <a:custGeom>
            <a:avLst/>
            <a:gdLst/>
            <a:ahLst/>
            <a:cxnLst/>
            <a:rect l="l" t="t" r="r" b="b"/>
            <a:pathLst>
              <a:path w="11482111" h="4918995">
                <a:moveTo>
                  <a:pt x="0" y="0"/>
                </a:moveTo>
                <a:lnTo>
                  <a:pt x="11482110" y="0"/>
                </a:lnTo>
                <a:lnTo>
                  <a:pt x="11482110" y="4918996"/>
                </a:lnTo>
                <a:lnTo>
                  <a:pt x="0" y="4918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04730" y="652114"/>
            <a:ext cx="6305431" cy="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  <a:spcBef>
                <a:spcPct val="0"/>
              </a:spcBef>
            </a:pPr>
            <a:r>
              <a:rPr lang="en-US" sz="4445">
                <a:solidFill>
                  <a:srgbClr val="FFFFFF"/>
                </a:solidFill>
                <a:latin typeface="TT Drugs"/>
              </a:rPr>
              <a:t>Les algorithmes utilisés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16505">
            <a:off x="-2238628" y="-2235792"/>
            <a:ext cx="7303770" cy="8229600"/>
          </a:xfrm>
          <a:custGeom>
            <a:avLst/>
            <a:gdLst/>
            <a:ahLst/>
            <a:cxnLst/>
            <a:rect l="l" t="t" r="r" b="b"/>
            <a:pathLst>
              <a:path w="7303770" h="822960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364982">
            <a:off x="-1262337" y="4141016"/>
            <a:ext cx="8597036" cy="10234567"/>
          </a:xfrm>
          <a:custGeom>
            <a:avLst/>
            <a:gdLst/>
            <a:ahLst/>
            <a:cxnLst/>
            <a:rect l="l" t="t" r="r" b="b"/>
            <a:pathLst>
              <a:path w="8597036" h="10234567">
                <a:moveTo>
                  <a:pt x="0" y="0"/>
                </a:moveTo>
                <a:lnTo>
                  <a:pt x="8597036" y="0"/>
                </a:lnTo>
                <a:lnTo>
                  <a:pt x="8597036" y="10234568"/>
                </a:lnTo>
                <a:lnTo>
                  <a:pt x="0" y="102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381878" y="3448489"/>
            <a:ext cx="9637375" cy="3390021"/>
            <a:chOff x="0" y="0"/>
            <a:chExt cx="12849833" cy="4520028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2849833" cy="3667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80"/>
                </a:lnSpc>
              </a:pPr>
              <a:r>
                <a:rPr lang="en-US" sz="5600">
                  <a:solidFill>
                    <a:srgbClr val="0F2A37"/>
                  </a:solidFill>
                  <a:latin typeface="Forum"/>
                </a:rPr>
                <a:t>3</a:t>
              </a:r>
            </a:p>
            <a:p>
              <a:pPr>
                <a:lnSpc>
                  <a:spcPts val="7280"/>
                </a:lnSpc>
              </a:pPr>
              <a:r>
                <a:rPr lang="en-US" sz="5600">
                  <a:solidFill>
                    <a:srgbClr val="0F2A37"/>
                  </a:solidFill>
                  <a:latin typeface="Forum"/>
                </a:rPr>
                <a:t>  PROBLÈMES RENCONTRÉS</a:t>
              </a:r>
            </a:p>
            <a:p>
              <a:pPr>
                <a:lnSpc>
                  <a:spcPts val="7280"/>
                </a:lnSpc>
              </a:pPr>
              <a:endParaRPr lang="en-US" sz="5600">
                <a:solidFill>
                  <a:srgbClr val="0F2A37"/>
                </a:solidFill>
                <a:latin typeface="For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987687"/>
              <a:ext cx="12849833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05126" y="3057470"/>
            <a:ext cx="4590803" cy="394522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5"/>
                </a:lnSpc>
              </a:pPr>
              <a:r>
                <a:rPr lang="en-US" sz="2350">
                  <a:solidFill>
                    <a:srgbClr val="FFFFFF"/>
                  </a:solidFill>
                  <a:latin typeface="TT Drugs"/>
                </a:rPr>
                <a:t>h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119703" y="9005048"/>
            <a:ext cx="10168297" cy="29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6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078758" y="4464273"/>
            <a:ext cx="4043538" cy="50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000000"/>
                </a:solidFill>
                <a:latin typeface="Open Sans Extra Bold"/>
              </a:rPr>
              <a:t>Data collection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395929" y="5586771"/>
            <a:ext cx="3086100" cy="2652117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5"/>
                </a:lnSpc>
              </a:pPr>
              <a:r>
                <a:rPr lang="en-US" sz="2350">
                  <a:solidFill>
                    <a:srgbClr val="FFFFFF"/>
                  </a:solidFill>
                  <a:latin typeface="TT Drugs"/>
                </a:rPr>
                <a:t>h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670913" y="6512145"/>
            <a:ext cx="253613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 Extra Bold"/>
              </a:rPr>
              <a:t>Presence of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 Extra Bold"/>
              </a:rPr>
              <a:t>non-standardised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381766" y="3743904"/>
            <a:ext cx="3507224" cy="3014020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5"/>
                </a:lnSpc>
              </a:pPr>
              <a:r>
                <a:rPr lang="en-US" sz="2350">
                  <a:solidFill>
                    <a:srgbClr val="FFFFFF"/>
                  </a:solidFill>
                  <a:latin typeface="TT Drugs"/>
                </a:rPr>
                <a:t>h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831781" y="4294124"/>
            <a:ext cx="2626630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Open Sans Extra Bold"/>
              </a:rPr>
              <a:t>Sensitivity to lighting conditions and environmental variations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286956" y="5324869"/>
            <a:ext cx="3086100" cy="26521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5"/>
                </a:lnSpc>
              </a:pPr>
              <a:r>
                <a:rPr lang="en-US" sz="2350">
                  <a:solidFill>
                    <a:srgbClr val="FFFFFF"/>
                  </a:solidFill>
                  <a:latin typeface="TT Drugs"/>
                </a:rPr>
                <a:t>h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286956" y="6395940"/>
            <a:ext cx="3086100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Extra Bold"/>
              </a:rPr>
              <a:t>High processing times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97782" y="658259"/>
            <a:ext cx="6870129" cy="81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9"/>
              </a:lnSpc>
              <a:spcBef>
                <a:spcPct val="0"/>
              </a:spcBef>
            </a:pPr>
            <a:r>
              <a:rPr lang="en-US" sz="5092">
                <a:solidFill>
                  <a:srgbClr val="FFFFFF"/>
                </a:solidFill>
                <a:latin typeface="TT Drugs"/>
              </a:rPr>
              <a:t>Problèmes rencontrés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16505">
            <a:off x="-2238628" y="-2235792"/>
            <a:ext cx="7303770" cy="8229600"/>
          </a:xfrm>
          <a:custGeom>
            <a:avLst/>
            <a:gdLst/>
            <a:ahLst/>
            <a:cxnLst/>
            <a:rect l="l" t="t" r="r" b="b"/>
            <a:pathLst>
              <a:path w="7303770" h="822960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364982">
            <a:off x="-1262337" y="4141016"/>
            <a:ext cx="8597036" cy="10234567"/>
          </a:xfrm>
          <a:custGeom>
            <a:avLst/>
            <a:gdLst/>
            <a:ahLst/>
            <a:cxnLst/>
            <a:rect l="l" t="t" r="r" b="b"/>
            <a:pathLst>
              <a:path w="8597036" h="10234567">
                <a:moveTo>
                  <a:pt x="0" y="0"/>
                </a:moveTo>
                <a:lnTo>
                  <a:pt x="8597036" y="0"/>
                </a:lnTo>
                <a:lnTo>
                  <a:pt x="8597036" y="10234568"/>
                </a:lnTo>
                <a:lnTo>
                  <a:pt x="0" y="102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381878" y="3910452"/>
            <a:ext cx="9637375" cy="2466096"/>
            <a:chOff x="0" y="0"/>
            <a:chExt cx="12849833" cy="3288128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2849833" cy="243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80"/>
                </a:lnSpc>
              </a:pPr>
              <a:r>
                <a:rPr lang="en-US" sz="5600">
                  <a:solidFill>
                    <a:srgbClr val="0F2A37"/>
                  </a:solidFill>
                  <a:latin typeface="Forum"/>
                </a:rPr>
                <a:t>4</a:t>
              </a:r>
            </a:p>
            <a:p>
              <a:pPr>
                <a:lnSpc>
                  <a:spcPts val="7280"/>
                </a:lnSpc>
              </a:pPr>
              <a:r>
                <a:rPr lang="en-US" sz="5600">
                  <a:solidFill>
                    <a:srgbClr val="0F2A37"/>
                  </a:solidFill>
                  <a:latin typeface="Forum"/>
                </a:rPr>
                <a:t>  IMPLÉMENTATION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5787"/>
              <a:ext cx="12849833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0649" y="1676981"/>
            <a:ext cx="16630798" cy="787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25"/>
              </a:lnSpc>
            </a:pPr>
            <a:r>
              <a:rPr lang="en-US" sz="4446" dirty="0">
                <a:solidFill>
                  <a:srgbClr val="FFFFFF"/>
                </a:solidFill>
                <a:latin typeface="Open Sans 2"/>
              </a:rPr>
              <a:t>Dans </a:t>
            </a:r>
            <a:r>
              <a:rPr lang="en-US" sz="4446" dirty="0" err="1">
                <a:solidFill>
                  <a:srgbClr val="FFFFFF"/>
                </a:solidFill>
                <a:latin typeface="Open Sans 2"/>
              </a:rPr>
              <a:t>notre</a:t>
            </a:r>
            <a:r>
              <a:rPr lang="en-US" sz="4446" dirty="0">
                <a:solidFill>
                  <a:srgbClr val="FFFFFF"/>
                </a:solidFill>
                <a:latin typeface="Open Sans 2"/>
              </a:rPr>
              <a:t> interface </a:t>
            </a:r>
            <a:r>
              <a:rPr lang="en-US" sz="4446" dirty="0" err="1">
                <a:solidFill>
                  <a:srgbClr val="FFFFFF"/>
                </a:solidFill>
                <a:latin typeface="Open Sans 2"/>
              </a:rPr>
              <a:t>graphique</a:t>
            </a:r>
            <a:r>
              <a:rPr lang="en-US" sz="4446" dirty="0">
                <a:solidFill>
                  <a:srgbClr val="FFFFFF"/>
                </a:solidFill>
                <a:latin typeface="Open Sans 2"/>
              </a:rPr>
              <a:t> on a </a:t>
            </a:r>
            <a:r>
              <a:rPr lang="en-US" sz="4446" dirty="0" err="1">
                <a:solidFill>
                  <a:srgbClr val="FFFFFF"/>
                </a:solidFill>
                <a:latin typeface="Open Sans 2"/>
              </a:rPr>
              <a:t>utilisé</a:t>
            </a:r>
            <a:r>
              <a:rPr lang="en-US" sz="4446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4446" dirty="0" err="1">
                <a:solidFill>
                  <a:srgbClr val="FFFFFF"/>
                </a:solidFill>
                <a:latin typeface="Open Sans 2"/>
              </a:rPr>
              <a:t>EasyOCR,car</a:t>
            </a:r>
            <a:r>
              <a:rPr lang="en-US" sz="4446" dirty="0">
                <a:solidFill>
                  <a:srgbClr val="FFFFFF"/>
                </a:solidFill>
                <a:latin typeface="Open Sans 2"/>
              </a:rPr>
              <a:t> il </a:t>
            </a:r>
            <a:r>
              <a:rPr lang="en-US" sz="4446" dirty="0" err="1">
                <a:solidFill>
                  <a:srgbClr val="FFFFFF"/>
                </a:solidFill>
                <a:latin typeface="Open Sans 2"/>
              </a:rPr>
              <a:t>est</a:t>
            </a:r>
            <a:r>
              <a:rPr lang="en-US" sz="4446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4446" dirty="0" err="1">
                <a:solidFill>
                  <a:srgbClr val="FFFFFF"/>
                </a:solidFill>
                <a:latin typeface="Open Sans 2"/>
              </a:rPr>
              <a:t>trés</a:t>
            </a:r>
            <a:r>
              <a:rPr lang="en-US" sz="4446" dirty="0">
                <a:solidFill>
                  <a:srgbClr val="FFFFFF"/>
                </a:solidFill>
                <a:latin typeface="Open Sans 2"/>
              </a:rPr>
              <a:t> performant que </a:t>
            </a:r>
            <a:r>
              <a:rPr lang="en-US" sz="4446" dirty="0" err="1">
                <a:solidFill>
                  <a:srgbClr val="FFFFFF"/>
                </a:solidFill>
                <a:latin typeface="Open Sans 2"/>
              </a:rPr>
              <a:t>d'autre</a:t>
            </a:r>
            <a:r>
              <a:rPr lang="en-US" sz="4446" dirty="0">
                <a:solidFill>
                  <a:srgbClr val="FFFFFF"/>
                </a:solidFill>
                <a:latin typeface="Open Sans 2"/>
              </a:rPr>
              <a:t> model de ML </a:t>
            </a:r>
            <a:r>
              <a:rPr lang="en-US" sz="4446" dirty="0" err="1">
                <a:solidFill>
                  <a:srgbClr val="FFFFFF"/>
                </a:solidFill>
                <a:latin typeface="Open Sans 2"/>
              </a:rPr>
              <a:t>comme</a:t>
            </a:r>
            <a:r>
              <a:rPr lang="en-US" sz="4446" dirty="0">
                <a:solidFill>
                  <a:srgbClr val="FFFFFF"/>
                </a:solidFill>
                <a:latin typeface="Open Sans 2"/>
              </a:rPr>
              <a:t> citer </a:t>
            </a:r>
            <a:r>
              <a:rPr lang="en-US" sz="4446" dirty="0" err="1">
                <a:solidFill>
                  <a:srgbClr val="FFFFFF"/>
                </a:solidFill>
                <a:latin typeface="Open Sans 2"/>
              </a:rPr>
              <a:t>précedemment</a:t>
            </a:r>
            <a:r>
              <a:rPr lang="en-US" sz="4446" dirty="0">
                <a:solidFill>
                  <a:srgbClr val="FFFFFF"/>
                </a:solidFill>
                <a:latin typeface="Open Sans 2"/>
              </a:rPr>
              <a:t>.</a:t>
            </a:r>
          </a:p>
          <a:p>
            <a:pPr>
              <a:lnSpc>
                <a:spcPts val="6225"/>
              </a:lnSpc>
            </a:pPr>
            <a:r>
              <a:rPr lang="en-US" sz="4446" dirty="0">
                <a:solidFill>
                  <a:srgbClr val="FFFFFF"/>
                </a:solidFill>
                <a:latin typeface="Open Sans 2"/>
              </a:rPr>
              <a:t>Les technologies </a:t>
            </a:r>
            <a:r>
              <a:rPr lang="en-US" sz="4446" dirty="0" err="1">
                <a:solidFill>
                  <a:srgbClr val="FFFFFF"/>
                </a:solidFill>
                <a:latin typeface="Open Sans 2"/>
              </a:rPr>
              <a:t>qu'on</a:t>
            </a:r>
            <a:r>
              <a:rPr lang="en-US" sz="4446" dirty="0">
                <a:solidFill>
                  <a:srgbClr val="FFFFFF"/>
                </a:solidFill>
                <a:latin typeface="Open Sans 2"/>
              </a:rPr>
              <a:t> a </a:t>
            </a:r>
            <a:r>
              <a:rPr lang="en-US" sz="4446" dirty="0" err="1">
                <a:solidFill>
                  <a:srgbClr val="FFFFFF"/>
                </a:solidFill>
                <a:latin typeface="Open Sans 2"/>
              </a:rPr>
              <a:t>utilisés</a:t>
            </a:r>
            <a:r>
              <a:rPr lang="en-US" sz="4446" dirty="0">
                <a:solidFill>
                  <a:srgbClr val="FFFFFF"/>
                </a:solidFill>
                <a:latin typeface="Open Sans 2"/>
              </a:rPr>
              <a:t> :</a:t>
            </a:r>
          </a:p>
          <a:p>
            <a:pPr>
              <a:lnSpc>
                <a:spcPts val="6225"/>
              </a:lnSpc>
            </a:pPr>
            <a:r>
              <a:rPr lang="en-US" sz="4446" dirty="0">
                <a:solidFill>
                  <a:srgbClr val="FFFFFF"/>
                </a:solidFill>
                <a:latin typeface="Open Sans 2"/>
              </a:rPr>
              <a:t>HTML</a:t>
            </a:r>
          </a:p>
          <a:p>
            <a:pPr>
              <a:lnSpc>
                <a:spcPts val="6225"/>
              </a:lnSpc>
            </a:pPr>
            <a:r>
              <a:rPr lang="en-US" sz="4446" dirty="0">
                <a:solidFill>
                  <a:srgbClr val="FFFFFF"/>
                </a:solidFill>
                <a:latin typeface="Open Sans 2"/>
              </a:rPr>
              <a:t>CSS</a:t>
            </a:r>
          </a:p>
          <a:p>
            <a:pPr>
              <a:lnSpc>
                <a:spcPts val="6225"/>
              </a:lnSpc>
            </a:pPr>
            <a:r>
              <a:rPr lang="en-US" sz="4446" dirty="0">
                <a:solidFill>
                  <a:srgbClr val="FFFFFF"/>
                </a:solidFill>
                <a:latin typeface="Open Sans 2"/>
              </a:rPr>
              <a:t>BOOTSTRAP</a:t>
            </a:r>
          </a:p>
          <a:p>
            <a:pPr>
              <a:lnSpc>
                <a:spcPts val="6225"/>
              </a:lnSpc>
            </a:pPr>
            <a:r>
              <a:rPr lang="en-US" sz="4446" dirty="0">
                <a:solidFill>
                  <a:srgbClr val="FFFFFF"/>
                </a:solidFill>
                <a:latin typeface="Open Sans 2"/>
              </a:rPr>
              <a:t>JAVASCRIPT</a:t>
            </a:r>
          </a:p>
          <a:p>
            <a:pPr>
              <a:lnSpc>
                <a:spcPts val="6225"/>
              </a:lnSpc>
            </a:pPr>
            <a:r>
              <a:rPr lang="en-US" sz="4446" dirty="0">
                <a:solidFill>
                  <a:srgbClr val="FFFFFF"/>
                </a:solidFill>
                <a:latin typeface="Open Sans 2"/>
              </a:rPr>
              <a:t>FLASK</a:t>
            </a:r>
          </a:p>
          <a:p>
            <a:pPr>
              <a:lnSpc>
                <a:spcPts val="6225"/>
              </a:lnSpc>
            </a:pPr>
            <a:endParaRPr lang="en-US" sz="4446" dirty="0">
              <a:solidFill>
                <a:srgbClr val="FFFFFF"/>
              </a:solidFill>
              <a:latin typeface="Open Sans 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78827">
            <a:off x="11616985" y="-869308"/>
            <a:ext cx="5515885" cy="4957401"/>
          </a:xfrm>
          <a:custGeom>
            <a:avLst/>
            <a:gdLst/>
            <a:ahLst/>
            <a:cxnLst/>
            <a:rect l="l" t="t" r="r" b="b"/>
            <a:pathLst>
              <a:path w="5515885" h="4957401">
                <a:moveTo>
                  <a:pt x="0" y="0"/>
                </a:moveTo>
                <a:lnTo>
                  <a:pt x="5515884" y="0"/>
                </a:lnTo>
                <a:lnTo>
                  <a:pt x="5515884" y="4957402"/>
                </a:lnTo>
                <a:lnTo>
                  <a:pt x="0" y="495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2195199" y="4791795"/>
            <a:ext cx="7776569" cy="6794777"/>
          </a:xfrm>
          <a:custGeom>
            <a:avLst/>
            <a:gdLst/>
            <a:ahLst/>
            <a:cxnLst/>
            <a:rect l="l" t="t" r="r" b="b"/>
            <a:pathLst>
              <a:path w="7776569" h="6794777">
                <a:moveTo>
                  <a:pt x="0" y="0"/>
                </a:moveTo>
                <a:lnTo>
                  <a:pt x="7776569" y="0"/>
                </a:lnTo>
                <a:lnTo>
                  <a:pt x="7776569" y="6794777"/>
                </a:lnTo>
                <a:lnTo>
                  <a:pt x="0" y="679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184301" y="695505"/>
            <a:ext cx="6195626" cy="8895990"/>
            <a:chOff x="0" y="0"/>
            <a:chExt cx="4137660" cy="5941060"/>
          </a:xfrm>
        </p:grpSpPr>
        <p:sp>
          <p:nvSpPr>
            <p:cNvPr id="5" name="Freeform 5"/>
            <p:cNvSpPr/>
            <p:nvPr/>
          </p:nvSpPr>
          <p:spPr>
            <a:xfrm>
              <a:off x="-350520" y="-288290"/>
              <a:ext cx="4956810" cy="6334760"/>
            </a:xfrm>
            <a:custGeom>
              <a:avLst/>
              <a:gdLst/>
              <a:ahLst/>
              <a:cxnLst/>
              <a:rect l="l" t="t" r="r" b="b"/>
              <a:pathLst>
                <a:path w="4956810" h="6334760">
                  <a:moveTo>
                    <a:pt x="762000" y="824230"/>
                  </a:moveTo>
                  <a:cubicBezTo>
                    <a:pt x="1517650" y="146050"/>
                    <a:pt x="2913380" y="0"/>
                    <a:pt x="3416300" y="1047750"/>
                  </a:cubicBezTo>
                  <a:cubicBezTo>
                    <a:pt x="3614420" y="1484630"/>
                    <a:pt x="3507740" y="1979930"/>
                    <a:pt x="3566160" y="2440940"/>
                  </a:cubicBezTo>
                  <a:cubicBezTo>
                    <a:pt x="3647440" y="3079750"/>
                    <a:pt x="4140200" y="3562350"/>
                    <a:pt x="4362450" y="4147820"/>
                  </a:cubicBezTo>
                  <a:cubicBezTo>
                    <a:pt x="4956810" y="5591810"/>
                    <a:pt x="3315970" y="6334760"/>
                    <a:pt x="2122170" y="6216650"/>
                  </a:cubicBezTo>
                  <a:cubicBezTo>
                    <a:pt x="1496060" y="6215380"/>
                    <a:pt x="762000" y="6047740"/>
                    <a:pt x="467360" y="5431790"/>
                  </a:cubicBezTo>
                  <a:cubicBezTo>
                    <a:pt x="166370" y="4765040"/>
                    <a:pt x="539750" y="4028440"/>
                    <a:pt x="553720" y="3336290"/>
                  </a:cubicBezTo>
                  <a:cubicBezTo>
                    <a:pt x="571500" y="2500630"/>
                    <a:pt x="0" y="1489710"/>
                    <a:pt x="762000" y="824230"/>
                  </a:cubicBezTo>
                  <a:close/>
                </a:path>
              </a:pathLst>
            </a:custGeom>
            <a:blipFill>
              <a:blip r:embed="rId4"/>
              <a:stretch>
                <a:fillRect l="-57699" r="-5769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221809" y="3910452"/>
            <a:ext cx="7487800" cy="2466096"/>
            <a:chOff x="0" y="0"/>
            <a:chExt cx="9983733" cy="3288128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9983733" cy="243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80"/>
                </a:lnSpc>
              </a:pPr>
              <a:r>
                <a:rPr lang="en-US" sz="5600">
                  <a:solidFill>
                    <a:srgbClr val="FFFFFF"/>
                  </a:solidFill>
                  <a:latin typeface="Forum"/>
                </a:rPr>
                <a:t>1 </a:t>
              </a:r>
            </a:p>
            <a:p>
              <a:pPr>
                <a:lnSpc>
                  <a:spcPts val="7280"/>
                </a:lnSpc>
              </a:pPr>
              <a:r>
                <a:rPr lang="en-US" sz="5600">
                  <a:solidFill>
                    <a:srgbClr val="FFFFFF"/>
                  </a:solidFill>
                  <a:latin typeface="Forum"/>
                </a:rPr>
                <a:t>  INTRODUCTION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55787"/>
              <a:ext cx="9983733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16505">
            <a:off x="-2238628" y="-2235792"/>
            <a:ext cx="7303770" cy="8229600"/>
          </a:xfrm>
          <a:custGeom>
            <a:avLst/>
            <a:gdLst/>
            <a:ahLst/>
            <a:cxnLst/>
            <a:rect l="l" t="t" r="r" b="b"/>
            <a:pathLst>
              <a:path w="7303770" h="822960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364982">
            <a:off x="-1262337" y="4141016"/>
            <a:ext cx="8597036" cy="10234567"/>
          </a:xfrm>
          <a:custGeom>
            <a:avLst/>
            <a:gdLst/>
            <a:ahLst/>
            <a:cxnLst/>
            <a:rect l="l" t="t" r="r" b="b"/>
            <a:pathLst>
              <a:path w="8597036" h="10234567">
                <a:moveTo>
                  <a:pt x="0" y="0"/>
                </a:moveTo>
                <a:lnTo>
                  <a:pt x="8597036" y="0"/>
                </a:lnTo>
                <a:lnTo>
                  <a:pt x="8597036" y="10234568"/>
                </a:lnTo>
                <a:lnTo>
                  <a:pt x="0" y="102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381878" y="3910452"/>
            <a:ext cx="9637375" cy="2466096"/>
            <a:chOff x="0" y="0"/>
            <a:chExt cx="12849833" cy="3288128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2849833" cy="243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80"/>
                </a:lnSpc>
              </a:pPr>
              <a:r>
                <a:rPr lang="en-US" sz="5600">
                  <a:solidFill>
                    <a:srgbClr val="0F2A37"/>
                  </a:solidFill>
                  <a:latin typeface="Forum"/>
                </a:rPr>
                <a:t>5</a:t>
              </a:r>
            </a:p>
            <a:p>
              <a:pPr>
                <a:lnSpc>
                  <a:spcPts val="7280"/>
                </a:lnSpc>
              </a:pPr>
              <a:r>
                <a:rPr lang="en-US" sz="5600">
                  <a:solidFill>
                    <a:srgbClr val="0F2A37"/>
                  </a:solidFill>
                  <a:latin typeface="Forum"/>
                </a:rPr>
                <a:t>  CONCLUSION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55787"/>
              <a:ext cx="12849833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7816" y="1135286"/>
            <a:ext cx="13398033" cy="713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9"/>
              </a:lnSpc>
            </a:pPr>
            <a:endParaRPr lang="en-US" sz="2692" dirty="0">
              <a:solidFill>
                <a:srgbClr val="FFFFFF"/>
              </a:solidFill>
              <a:latin typeface="Open Sans 2"/>
            </a:endParaRPr>
          </a:p>
          <a:p>
            <a:pPr>
              <a:lnSpc>
                <a:spcPts val="3769"/>
              </a:lnSpc>
            </a:pPr>
            <a:r>
              <a:rPr lang="en-US" sz="2692" dirty="0">
                <a:solidFill>
                  <a:srgbClr val="FFFFFF"/>
                </a:solidFill>
                <a:latin typeface="Open Sans 2"/>
              </a:rPr>
              <a:t>Il </a:t>
            </a:r>
            <a:r>
              <a:rPr lang="en-US" sz="2692" dirty="0" err="1">
                <a:solidFill>
                  <a:srgbClr val="FFFFFF"/>
                </a:solidFill>
                <a:latin typeface="Open Sans 2"/>
              </a:rPr>
              <a:t>est</a:t>
            </a:r>
            <a:r>
              <a:rPr lang="en-US" sz="2692" dirty="0">
                <a:solidFill>
                  <a:srgbClr val="FFFFFF"/>
                </a:solidFill>
                <a:latin typeface="Open Sans 2"/>
              </a:rPr>
              <a:t> important de noter que des perspectives </a:t>
            </a:r>
            <a:r>
              <a:rPr lang="en-US" sz="2692" dirty="0" err="1">
                <a:solidFill>
                  <a:srgbClr val="FFFFFF"/>
                </a:solidFill>
                <a:latin typeface="Open Sans 2"/>
              </a:rPr>
              <a:t>d'amélioration</a:t>
            </a:r>
            <a:r>
              <a:rPr lang="en-US" sz="2692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2692" dirty="0" err="1">
                <a:solidFill>
                  <a:srgbClr val="FFFFFF"/>
                </a:solidFill>
                <a:latin typeface="Open Sans 2"/>
              </a:rPr>
              <a:t>significatives</a:t>
            </a:r>
            <a:r>
              <a:rPr lang="en-US" sz="2692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2692" dirty="0" err="1">
                <a:solidFill>
                  <a:srgbClr val="FFFFFF"/>
                </a:solidFill>
                <a:latin typeface="Open Sans 2"/>
              </a:rPr>
              <a:t>peuvent</a:t>
            </a:r>
            <a:r>
              <a:rPr lang="en-US" sz="2692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2692" dirty="0" err="1">
                <a:solidFill>
                  <a:srgbClr val="FFFFFF"/>
                </a:solidFill>
                <a:latin typeface="Open Sans 2"/>
              </a:rPr>
              <a:t>être</a:t>
            </a:r>
            <a:r>
              <a:rPr lang="en-US" sz="2692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2692" dirty="0" err="1">
                <a:solidFill>
                  <a:srgbClr val="FFFFFF"/>
                </a:solidFill>
                <a:latin typeface="Open Sans 2"/>
              </a:rPr>
              <a:t>envisagées</a:t>
            </a:r>
            <a:r>
              <a:rPr lang="en-US" sz="2692" dirty="0">
                <a:solidFill>
                  <a:srgbClr val="FFFFFF"/>
                </a:solidFill>
                <a:latin typeface="Open Sans 2"/>
              </a:rPr>
              <a:t> pour de futures </a:t>
            </a:r>
            <a:r>
              <a:rPr lang="en-US" sz="2692" dirty="0" err="1">
                <a:solidFill>
                  <a:srgbClr val="FFFFFF"/>
                </a:solidFill>
                <a:latin typeface="Open Sans 2"/>
              </a:rPr>
              <a:t>recherches</a:t>
            </a:r>
            <a:r>
              <a:rPr lang="en-US" sz="2692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2692" dirty="0" err="1">
                <a:solidFill>
                  <a:srgbClr val="FFFFFF"/>
                </a:solidFill>
                <a:latin typeface="Open Sans 2"/>
              </a:rPr>
              <a:t>afin</a:t>
            </a:r>
            <a:r>
              <a:rPr lang="en-US" sz="2692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2692" dirty="0" err="1">
                <a:solidFill>
                  <a:srgbClr val="FFFFFF"/>
                </a:solidFill>
                <a:latin typeface="Open Sans 2"/>
              </a:rPr>
              <a:t>d'optimiser</a:t>
            </a:r>
            <a:r>
              <a:rPr lang="en-US" sz="2692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2692" dirty="0" err="1">
                <a:solidFill>
                  <a:srgbClr val="FFFFFF"/>
                </a:solidFill>
                <a:latin typeface="Open Sans 2"/>
              </a:rPr>
              <a:t>davantage</a:t>
            </a:r>
            <a:r>
              <a:rPr lang="en-US" sz="2692" dirty="0">
                <a:solidFill>
                  <a:srgbClr val="FFFFFF"/>
                </a:solidFill>
                <a:latin typeface="Open Sans 2"/>
              </a:rPr>
              <a:t> le </a:t>
            </a:r>
            <a:r>
              <a:rPr lang="en-US" sz="2692" dirty="0" err="1">
                <a:solidFill>
                  <a:srgbClr val="FFFFFF"/>
                </a:solidFill>
                <a:latin typeface="Open Sans 2"/>
              </a:rPr>
              <a:t>système</a:t>
            </a:r>
            <a:endParaRPr lang="en-US" sz="2692" dirty="0">
              <a:solidFill>
                <a:srgbClr val="FFFFFF"/>
              </a:solidFill>
              <a:latin typeface="Open Sans 2"/>
            </a:endParaRPr>
          </a:p>
          <a:p>
            <a:pPr>
              <a:lnSpc>
                <a:spcPts val="4329"/>
              </a:lnSpc>
            </a:pPr>
            <a:endParaRPr lang="en-US" sz="2692" dirty="0">
              <a:solidFill>
                <a:srgbClr val="FFFFFF"/>
              </a:solidFill>
              <a:latin typeface="Open Sans 2"/>
            </a:endParaRPr>
          </a:p>
          <a:p>
            <a:pPr marL="602923" lvl="1" indent="-301461">
              <a:lnSpc>
                <a:spcPts val="3909"/>
              </a:lnSpc>
              <a:buFont typeface="Arial"/>
              <a:buChar char="•"/>
            </a:pPr>
            <a:r>
              <a:rPr lang="en-US" sz="2792" dirty="0" err="1">
                <a:solidFill>
                  <a:srgbClr val="FFFFFF"/>
                </a:solidFill>
                <a:latin typeface="Open Sans 2"/>
              </a:rPr>
              <a:t>Intégration</a:t>
            </a:r>
            <a:r>
              <a:rPr lang="en-US" sz="2792" dirty="0">
                <a:solidFill>
                  <a:srgbClr val="FFFFFF"/>
                </a:solidFill>
                <a:latin typeface="Open Sans 2"/>
              </a:rPr>
              <a:t> de </a:t>
            </a:r>
            <a:r>
              <a:rPr lang="en-US" sz="2792" dirty="0" err="1">
                <a:solidFill>
                  <a:srgbClr val="FFFFFF"/>
                </a:solidFill>
                <a:latin typeface="Open Sans 2"/>
              </a:rPr>
              <a:t>l'approche</a:t>
            </a:r>
            <a:r>
              <a:rPr lang="en-US" sz="2792" dirty="0">
                <a:solidFill>
                  <a:srgbClr val="FFFFFF"/>
                </a:solidFill>
                <a:latin typeface="Open Sans 2"/>
              </a:rPr>
              <a:t> Deep Learning (CNN et RNN)</a:t>
            </a:r>
          </a:p>
          <a:p>
            <a:pPr>
              <a:lnSpc>
                <a:spcPts val="3909"/>
              </a:lnSpc>
            </a:pPr>
            <a:endParaRPr lang="en-US" sz="2792" dirty="0">
              <a:solidFill>
                <a:srgbClr val="FFFFFF"/>
              </a:solidFill>
              <a:latin typeface="Open Sans 2"/>
            </a:endParaRPr>
          </a:p>
          <a:p>
            <a:pPr marL="602923" lvl="1" indent="-301461">
              <a:lnSpc>
                <a:spcPts val="3909"/>
              </a:lnSpc>
              <a:buFont typeface="Arial"/>
              <a:buChar char="•"/>
            </a:pPr>
            <a:r>
              <a:rPr lang="en-US" sz="2792" dirty="0">
                <a:solidFill>
                  <a:srgbClr val="FFFFFF"/>
                </a:solidFill>
                <a:latin typeface="Open Sans 2"/>
              </a:rPr>
              <a:t>Augmentation des </a:t>
            </a:r>
            <a:r>
              <a:rPr lang="en-US" sz="2792" dirty="0" err="1">
                <a:solidFill>
                  <a:srgbClr val="FFFFFF"/>
                </a:solidFill>
                <a:latin typeface="Open Sans 2"/>
              </a:rPr>
              <a:t>données</a:t>
            </a:r>
            <a:r>
              <a:rPr lang="en-US" sz="2792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2792" dirty="0" err="1">
                <a:solidFill>
                  <a:srgbClr val="FFFFFF"/>
                </a:solidFill>
                <a:latin typeface="Open Sans 2"/>
              </a:rPr>
              <a:t>d'entraînement</a:t>
            </a:r>
            <a:r>
              <a:rPr lang="en-US" sz="2792" dirty="0">
                <a:solidFill>
                  <a:srgbClr val="FFFFFF"/>
                </a:solidFill>
                <a:latin typeface="Open Sans 2"/>
              </a:rPr>
              <a:t> : Pour </a:t>
            </a:r>
            <a:r>
              <a:rPr lang="en-US" sz="2792" dirty="0" err="1">
                <a:solidFill>
                  <a:srgbClr val="FFFFFF"/>
                </a:solidFill>
                <a:latin typeface="Open Sans 2"/>
              </a:rPr>
              <a:t>renforcer</a:t>
            </a:r>
            <a:r>
              <a:rPr lang="en-US" sz="2792" dirty="0">
                <a:solidFill>
                  <a:srgbClr val="FFFFFF"/>
                </a:solidFill>
                <a:latin typeface="Open Sans 2"/>
              </a:rPr>
              <a:t> la </a:t>
            </a:r>
            <a:r>
              <a:rPr lang="en-US" sz="2792" dirty="0" err="1">
                <a:solidFill>
                  <a:srgbClr val="FFFFFF"/>
                </a:solidFill>
                <a:latin typeface="Open Sans 2"/>
              </a:rPr>
              <a:t>généralisation</a:t>
            </a:r>
            <a:r>
              <a:rPr lang="en-US" sz="2792" dirty="0">
                <a:solidFill>
                  <a:srgbClr val="FFFFFF"/>
                </a:solidFill>
                <a:latin typeface="Open Sans 2"/>
              </a:rPr>
              <a:t> des </a:t>
            </a:r>
            <a:r>
              <a:rPr lang="en-US" sz="2792" dirty="0" err="1">
                <a:solidFill>
                  <a:srgbClr val="FFFFFF"/>
                </a:solidFill>
                <a:latin typeface="Open Sans 2"/>
              </a:rPr>
              <a:t>modèles</a:t>
            </a:r>
            <a:r>
              <a:rPr lang="en-US" sz="2792" dirty="0">
                <a:solidFill>
                  <a:srgbClr val="FFFFFF"/>
                </a:solidFill>
                <a:latin typeface="Open Sans 2"/>
              </a:rPr>
              <a:t>.</a:t>
            </a:r>
          </a:p>
          <a:p>
            <a:pPr>
              <a:lnSpc>
                <a:spcPts val="3909"/>
              </a:lnSpc>
            </a:pPr>
            <a:endParaRPr lang="en-US" sz="2792" dirty="0">
              <a:solidFill>
                <a:srgbClr val="FFFFFF"/>
              </a:solidFill>
              <a:latin typeface="Open Sans 2"/>
            </a:endParaRPr>
          </a:p>
          <a:p>
            <a:pPr marL="602923" lvl="1" indent="-301461">
              <a:lnSpc>
                <a:spcPts val="3909"/>
              </a:lnSpc>
              <a:buFont typeface="Arial"/>
              <a:buChar char="•"/>
            </a:pPr>
            <a:r>
              <a:rPr lang="en-US" sz="2792" dirty="0" err="1">
                <a:solidFill>
                  <a:srgbClr val="FFFFFF"/>
                </a:solidFill>
                <a:latin typeface="Open Sans 2"/>
              </a:rPr>
              <a:t>Utilisation</a:t>
            </a:r>
            <a:r>
              <a:rPr lang="en-US" sz="2792" dirty="0">
                <a:solidFill>
                  <a:srgbClr val="FFFFFF"/>
                </a:solidFill>
                <a:latin typeface="Open Sans 2"/>
              </a:rPr>
              <a:t> de </a:t>
            </a:r>
            <a:r>
              <a:rPr lang="en-US" sz="2792" dirty="0" err="1">
                <a:solidFill>
                  <a:srgbClr val="FFFFFF"/>
                </a:solidFill>
                <a:latin typeface="Open Sans 2"/>
              </a:rPr>
              <a:t>méthodes</a:t>
            </a:r>
            <a:r>
              <a:rPr lang="en-US" sz="2792" dirty="0">
                <a:solidFill>
                  <a:srgbClr val="FFFFFF"/>
                </a:solidFill>
                <a:latin typeface="Open Sans 2"/>
              </a:rPr>
              <a:t> de </a:t>
            </a:r>
            <a:r>
              <a:rPr lang="en-US" sz="2792" dirty="0" err="1">
                <a:solidFill>
                  <a:srgbClr val="FFFFFF"/>
                </a:solidFill>
                <a:latin typeface="Open Sans 2"/>
              </a:rPr>
              <a:t>prétraitement</a:t>
            </a:r>
            <a:r>
              <a:rPr lang="en-US" sz="2792" dirty="0">
                <a:solidFill>
                  <a:srgbClr val="FFFFFF"/>
                </a:solidFill>
                <a:latin typeface="Open Sans 2"/>
              </a:rPr>
              <a:t> </a:t>
            </a:r>
            <a:r>
              <a:rPr lang="en-US" sz="2792" dirty="0" err="1">
                <a:solidFill>
                  <a:srgbClr val="FFFFFF"/>
                </a:solidFill>
                <a:latin typeface="Open Sans 2"/>
              </a:rPr>
              <a:t>avancées</a:t>
            </a:r>
            <a:r>
              <a:rPr lang="en-US" sz="2792" dirty="0">
                <a:solidFill>
                  <a:srgbClr val="FFFFFF"/>
                </a:solidFill>
                <a:latin typeface="Open Sans 2"/>
              </a:rPr>
              <a:t>.</a:t>
            </a:r>
          </a:p>
          <a:p>
            <a:pPr>
              <a:lnSpc>
                <a:spcPts val="3349"/>
              </a:lnSpc>
            </a:pPr>
            <a:endParaRPr lang="en-US" sz="2792" dirty="0">
              <a:solidFill>
                <a:srgbClr val="FFFFFF"/>
              </a:solidFill>
              <a:latin typeface="Open Sans 2"/>
            </a:endParaRPr>
          </a:p>
          <a:p>
            <a:pPr>
              <a:lnSpc>
                <a:spcPts val="3349"/>
              </a:lnSpc>
            </a:pPr>
            <a:endParaRPr lang="en-US" sz="2792" dirty="0">
              <a:solidFill>
                <a:srgbClr val="FFFFFF"/>
              </a:solidFill>
              <a:latin typeface="Open Sans 2"/>
            </a:endParaRPr>
          </a:p>
          <a:p>
            <a:pPr>
              <a:lnSpc>
                <a:spcPts val="3349"/>
              </a:lnSpc>
            </a:pPr>
            <a:endParaRPr lang="en-US" sz="2792" dirty="0">
              <a:solidFill>
                <a:srgbClr val="FFFFFF"/>
              </a:solidFill>
              <a:latin typeface="Open Sans 2"/>
            </a:endParaRPr>
          </a:p>
          <a:p>
            <a:pPr>
              <a:lnSpc>
                <a:spcPts val="3349"/>
              </a:lnSpc>
            </a:pPr>
            <a:endParaRPr lang="en-US" sz="2792" dirty="0">
              <a:solidFill>
                <a:srgbClr val="FFFFFF"/>
              </a:solidFill>
              <a:latin typeface="Open Sans 2"/>
            </a:endParaRPr>
          </a:p>
          <a:p>
            <a:pPr>
              <a:lnSpc>
                <a:spcPts val="3349"/>
              </a:lnSpc>
            </a:pPr>
            <a:endParaRPr lang="en-US" sz="2792" dirty="0">
              <a:solidFill>
                <a:srgbClr val="FFFFFF"/>
              </a:solidFill>
              <a:latin typeface="Open Sans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6792" y="3248361"/>
            <a:ext cx="8825308" cy="8229600"/>
          </a:xfrm>
          <a:custGeom>
            <a:avLst/>
            <a:gdLst/>
            <a:ahLst/>
            <a:cxnLst/>
            <a:rect l="l" t="t" r="r" b="b"/>
            <a:pathLst>
              <a:path w="8825308" h="8229600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903874">
            <a:off x="-1232441" y="-2738610"/>
            <a:ext cx="10898092" cy="9522208"/>
          </a:xfrm>
          <a:custGeom>
            <a:avLst/>
            <a:gdLst/>
            <a:ahLst/>
            <a:cxnLst/>
            <a:rect l="l" t="t" r="r" b="b"/>
            <a:pathLst>
              <a:path w="10898092" h="9522208">
                <a:moveTo>
                  <a:pt x="0" y="0"/>
                </a:moveTo>
                <a:lnTo>
                  <a:pt x="10898092" y="0"/>
                </a:lnTo>
                <a:lnTo>
                  <a:pt x="10898092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81801" y="4540590"/>
            <a:ext cx="6741277" cy="9125247"/>
          </a:xfrm>
          <a:custGeom>
            <a:avLst/>
            <a:gdLst/>
            <a:ahLst/>
            <a:cxnLst/>
            <a:rect l="l" t="t" r="r" b="b"/>
            <a:pathLst>
              <a:path w="6741277" h="9125247">
                <a:moveTo>
                  <a:pt x="0" y="0"/>
                </a:moveTo>
                <a:lnTo>
                  <a:pt x="6741277" y="0"/>
                </a:lnTo>
                <a:lnTo>
                  <a:pt x="6741277" y="9125247"/>
                </a:lnTo>
                <a:lnTo>
                  <a:pt x="0" y="912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3475897"/>
            <a:ext cx="4897988" cy="4853448"/>
            <a:chOff x="0" y="0"/>
            <a:chExt cx="1290005" cy="12782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0005" cy="1278274"/>
            </a:xfrm>
            <a:custGeom>
              <a:avLst/>
              <a:gdLst/>
              <a:ahLst/>
              <a:cxnLst/>
              <a:rect l="l" t="t" r="r" b="b"/>
              <a:pathLst>
                <a:path w="1290005" h="1278274">
                  <a:moveTo>
                    <a:pt x="80612" y="0"/>
                  </a:moveTo>
                  <a:lnTo>
                    <a:pt x="1209393" y="0"/>
                  </a:lnTo>
                  <a:cubicBezTo>
                    <a:pt x="1253914" y="0"/>
                    <a:pt x="1290005" y="36091"/>
                    <a:pt x="1290005" y="80612"/>
                  </a:cubicBezTo>
                  <a:lnTo>
                    <a:pt x="1290005" y="1197662"/>
                  </a:lnTo>
                  <a:cubicBezTo>
                    <a:pt x="1290005" y="1242183"/>
                    <a:pt x="1253914" y="1278274"/>
                    <a:pt x="1209393" y="1278274"/>
                  </a:cubicBezTo>
                  <a:lnTo>
                    <a:pt x="80612" y="1278274"/>
                  </a:lnTo>
                  <a:cubicBezTo>
                    <a:pt x="36091" y="1278274"/>
                    <a:pt x="0" y="1242183"/>
                    <a:pt x="0" y="1197662"/>
                  </a:cubicBezTo>
                  <a:lnTo>
                    <a:pt x="0" y="80612"/>
                  </a:lnTo>
                  <a:cubicBezTo>
                    <a:pt x="0" y="36091"/>
                    <a:pt x="36091" y="0"/>
                    <a:pt x="80612" y="0"/>
                  </a:cubicBezTo>
                  <a:close/>
                </a:path>
              </a:pathLst>
            </a:custGeom>
            <a:solidFill>
              <a:srgbClr val="3D76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7576" y="49781"/>
              <a:ext cx="1201980" cy="1167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9"/>
                </a:lnSpc>
              </a:pPr>
              <a:r>
                <a:rPr lang="en-US" sz="3699" dirty="0">
                  <a:solidFill>
                    <a:srgbClr val="FFFFFF"/>
                  </a:solidFill>
                  <a:latin typeface="Lora Bold"/>
                </a:rPr>
                <a:t>Gestion du </a:t>
              </a:r>
              <a:r>
                <a:rPr lang="en-US" sz="3699" dirty="0" err="1">
                  <a:solidFill>
                    <a:srgbClr val="FFFFFF"/>
                  </a:solidFill>
                  <a:latin typeface="Lora Bold"/>
                </a:rPr>
                <a:t>trafic</a:t>
              </a:r>
              <a:endParaRPr lang="en-US" sz="3699" dirty="0">
                <a:solidFill>
                  <a:srgbClr val="FFFFFF"/>
                </a:solidFill>
                <a:latin typeface="Lora Bold"/>
              </a:endParaRPr>
            </a:p>
            <a:p>
              <a:pPr algn="just">
                <a:lnSpc>
                  <a:spcPts val="3055"/>
                </a:lnSpc>
              </a:pPr>
              <a:endParaRPr lang="en-US" sz="3699" dirty="0">
                <a:solidFill>
                  <a:srgbClr val="FFFFFF"/>
                </a:solidFill>
                <a:latin typeface="Lora Bold"/>
              </a:endParaRPr>
            </a:p>
            <a:p>
              <a:pPr algn="just">
                <a:lnSpc>
                  <a:spcPts val="3055"/>
                </a:lnSpc>
              </a:pPr>
              <a:endParaRPr lang="en-US" sz="3699" dirty="0">
                <a:solidFill>
                  <a:srgbClr val="FFFFFF"/>
                </a:solidFill>
                <a:latin typeface="Lora Bold"/>
              </a:endParaRPr>
            </a:p>
            <a:p>
              <a:pPr algn="just">
                <a:lnSpc>
                  <a:spcPts val="2990"/>
                </a:lnSpc>
              </a:pP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Surveillance et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contrôle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du  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trafic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routier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en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collectant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des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données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sur les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véhicules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:</a:t>
              </a:r>
            </a:p>
            <a:p>
              <a:pPr algn="just">
                <a:lnSpc>
                  <a:spcPts val="3055"/>
                </a:lnSpc>
              </a:pPr>
              <a:endParaRPr lang="en-US" sz="2300" dirty="0">
                <a:solidFill>
                  <a:srgbClr val="FFFFFF"/>
                </a:solidFill>
                <a:latin typeface="Lora"/>
              </a:endParaRPr>
            </a:p>
            <a:p>
              <a:pPr marL="496571" lvl="1" indent="-248285" algn="just">
                <a:lnSpc>
                  <a:spcPts val="299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les temps de passage</a:t>
              </a:r>
            </a:p>
            <a:p>
              <a:pPr marL="496571" lvl="1" indent="-248285" algn="just">
                <a:lnSpc>
                  <a:spcPts val="299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les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vitesses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moyennes</a:t>
              </a:r>
              <a:endParaRPr lang="en-US" sz="2300" dirty="0">
                <a:solidFill>
                  <a:srgbClr val="FFFFFF"/>
                </a:solidFill>
                <a:latin typeface="Lora"/>
              </a:endParaRPr>
            </a:p>
            <a:p>
              <a:pPr marL="496571" lvl="1" indent="-248285" algn="just">
                <a:lnSpc>
                  <a:spcPts val="299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les flux de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trafic</a:t>
              </a:r>
              <a:endParaRPr lang="en-US" sz="2300" dirty="0">
                <a:solidFill>
                  <a:srgbClr val="FFFFFF"/>
                </a:solidFill>
                <a:latin typeface="Lora"/>
              </a:endParaRPr>
            </a:p>
            <a:p>
              <a:pPr algn="just">
                <a:lnSpc>
                  <a:spcPts val="3055"/>
                </a:lnSpc>
              </a:pPr>
              <a:endParaRPr lang="en-US" sz="2300" dirty="0">
                <a:solidFill>
                  <a:srgbClr val="FFFFFF"/>
                </a:solidFill>
                <a:latin typeface="Lora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895600" y="648434"/>
            <a:ext cx="13985702" cy="1585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FFFFFF"/>
                </a:solidFill>
                <a:latin typeface="Open Sans 1 Bold"/>
              </a:rPr>
              <a:t>Domaines</a:t>
            </a:r>
            <a:r>
              <a:rPr lang="en-US" sz="9200" dirty="0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9200" dirty="0" err="1">
                <a:solidFill>
                  <a:srgbClr val="FFFFFF"/>
                </a:solidFill>
                <a:latin typeface="Open Sans 1 Bold"/>
              </a:rPr>
              <a:t>d’utilisation</a:t>
            </a:r>
            <a:endParaRPr lang="en-US" sz="9200" dirty="0">
              <a:solidFill>
                <a:srgbClr val="FFFFFF"/>
              </a:solidFill>
              <a:latin typeface="Open Sans 1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985488" y="5143500"/>
            <a:ext cx="4916646" cy="4624848"/>
            <a:chOff x="-4914" y="0"/>
            <a:chExt cx="1294919" cy="12180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0005" cy="1218067"/>
            </a:xfrm>
            <a:custGeom>
              <a:avLst/>
              <a:gdLst/>
              <a:ahLst/>
              <a:cxnLst/>
              <a:rect l="l" t="t" r="r" b="b"/>
              <a:pathLst>
                <a:path w="1290005" h="1218067">
                  <a:moveTo>
                    <a:pt x="80612" y="0"/>
                  </a:moveTo>
                  <a:lnTo>
                    <a:pt x="1209393" y="0"/>
                  </a:lnTo>
                  <a:cubicBezTo>
                    <a:pt x="1253914" y="0"/>
                    <a:pt x="1290005" y="36091"/>
                    <a:pt x="1290005" y="80612"/>
                  </a:cubicBezTo>
                  <a:lnTo>
                    <a:pt x="1290005" y="1137455"/>
                  </a:lnTo>
                  <a:cubicBezTo>
                    <a:pt x="1290005" y="1181976"/>
                    <a:pt x="1253914" y="1218067"/>
                    <a:pt x="1209393" y="1218067"/>
                  </a:cubicBezTo>
                  <a:lnTo>
                    <a:pt x="80612" y="1218067"/>
                  </a:lnTo>
                  <a:cubicBezTo>
                    <a:pt x="36091" y="1218067"/>
                    <a:pt x="0" y="1181976"/>
                    <a:pt x="0" y="1137455"/>
                  </a:cubicBezTo>
                  <a:lnTo>
                    <a:pt x="0" y="80612"/>
                  </a:lnTo>
                  <a:cubicBezTo>
                    <a:pt x="0" y="36091"/>
                    <a:pt x="36091" y="0"/>
                    <a:pt x="80612" y="0"/>
                  </a:cubicBezTo>
                  <a:close/>
                </a:path>
              </a:pathLst>
            </a:custGeom>
            <a:solidFill>
              <a:srgbClr val="3D769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-4914" y="226203"/>
              <a:ext cx="1225791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endParaRPr dirty="0"/>
            </a:p>
            <a:p>
              <a:pPr marL="496571" lvl="1" indent="-248285" algn="ctr">
                <a:lnSpc>
                  <a:spcPts val="299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Collection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automatique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des  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informations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sur les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véhicules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entrant et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sortant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.</a:t>
              </a:r>
            </a:p>
            <a:p>
              <a:pPr algn="ctr">
                <a:lnSpc>
                  <a:spcPts val="2990"/>
                </a:lnSpc>
              </a:pPr>
              <a:endParaRPr lang="en-US" sz="2300" dirty="0">
                <a:solidFill>
                  <a:srgbClr val="FFFFFF"/>
                </a:solidFill>
                <a:latin typeface="Lora"/>
              </a:endParaRPr>
            </a:p>
            <a:p>
              <a:pPr marL="496571" lvl="1" indent="-248285" algn="ctr">
                <a:lnSpc>
                  <a:spcPts val="299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Gestion des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réservations</a:t>
              </a:r>
              <a:r>
                <a:rPr lang="en-US" sz="2300" dirty="0">
                  <a:solidFill>
                    <a:srgbClr val="FFFFFF"/>
                  </a:solidFill>
                  <a:latin typeface="Lora"/>
                </a:rPr>
                <a:t>  de places de </a:t>
              </a:r>
              <a:r>
                <a:rPr lang="en-US" sz="2300" dirty="0" err="1">
                  <a:solidFill>
                    <a:srgbClr val="FFFFFF"/>
                  </a:solidFill>
                  <a:latin typeface="Lora"/>
                </a:rPr>
                <a:t>stationnement</a:t>
              </a:r>
              <a:endParaRPr lang="en-US" sz="2300" dirty="0">
                <a:solidFill>
                  <a:srgbClr val="FFFFFF"/>
                </a:solidFill>
                <a:latin typeface="Lora"/>
              </a:endParaRPr>
            </a:p>
            <a:p>
              <a:pPr algn="just">
                <a:lnSpc>
                  <a:spcPts val="2990"/>
                </a:lnSpc>
              </a:pPr>
              <a:endParaRPr lang="en-US" sz="2300" dirty="0">
                <a:solidFill>
                  <a:srgbClr val="FFFFFF"/>
                </a:solidFill>
                <a:latin typeface="Lora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90260" y="5390463"/>
            <a:ext cx="6789333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Open Sans 1 Bold"/>
              </a:rPr>
              <a:t>Gestion de parking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979593" y="3475897"/>
            <a:ext cx="4897988" cy="4853448"/>
            <a:chOff x="0" y="0"/>
            <a:chExt cx="1290005" cy="12782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0005" cy="1278274"/>
            </a:xfrm>
            <a:custGeom>
              <a:avLst/>
              <a:gdLst/>
              <a:ahLst/>
              <a:cxnLst/>
              <a:rect l="l" t="t" r="r" b="b"/>
              <a:pathLst>
                <a:path w="1290005" h="1278274">
                  <a:moveTo>
                    <a:pt x="80612" y="0"/>
                  </a:moveTo>
                  <a:lnTo>
                    <a:pt x="1209393" y="0"/>
                  </a:lnTo>
                  <a:cubicBezTo>
                    <a:pt x="1253914" y="0"/>
                    <a:pt x="1290005" y="36091"/>
                    <a:pt x="1290005" y="80612"/>
                  </a:cubicBezTo>
                  <a:lnTo>
                    <a:pt x="1290005" y="1197662"/>
                  </a:lnTo>
                  <a:cubicBezTo>
                    <a:pt x="1290005" y="1242183"/>
                    <a:pt x="1253914" y="1278274"/>
                    <a:pt x="1209393" y="1278274"/>
                  </a:cubicBezTo>
                  <a:lnTo>
                    <a:pt x="80612" y="1278274"/>
                  </a:lnTo>
                  <a:cubicBezTo>
                    <a:pt x="36091" y="1278274"/>
                    <a:pt x="0" y="1242183"/>
                    <a:pt x="0" y="1197662"/>
                  </a:cubicBezTo>
                  <a:lnTo>
                    <a:pt x="0" y="80612"/>
                  </a:lnTo>
                  <a:cubicBezTo>
                    <a:pt x="0" y="36091"/>
                    <a:pt x="36091" y="0"/>
                    <a:pt x="80612" y="0"/>
                  </a:cubicBezTo>
                  <a:close/>
                </a:path>
              </a:pathLst>
            </a:custGeom>
            <a:solidFill>
              <a:srgbClr val="3D769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509" y="318789"/>
              <a:ext cx="1225225" cy="815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9"/>
                </a:lnSpc>
              </a:pPr>
              <a:r>
                <a:rPr lang="en-US" sz="3699" dirty="0">
                  <a:solidFill>
                    <a:srgbClr val="FFFFFF"/>
                  </a:solidFill>
                  <a:latin typeface="Lora Bold"/>
                </a:rPr>
                <a:t>Application de la </a:t>
              </a:r>
              <a:r>
                <a:rPr lang="en-US" sz="3699" dirty="0" err="1">
                  <a:solidFill>
                    <a:srgbClr val="FFFFFF"/>
                  </a:solidFill>
                  <a:latin typeface="Lora Bold"/>
                </a:rPr>
                <a:t>loi</a:t>
              </a:r>
              <a:r>
                <a:rPr lang="en-US" sz="3699" dirty="0">
                  <a:solidFill>
                    <a:srgbClr val="FFFFFF"/>
                  </a:solidFill>
                  <a:latin typeface="Lora Bold"/>
                </a:rPr>
                <a:t> et </a:t>
              </a:r>
              <a:r>
                <a:rPr lang="en-US" sz="3699" dirty="0" err="1">
                  <a:solidFill>
                    <a:srgbClr val="FFFFFF"/>
                  </a:solidFill>
                  <a:latin typeface="Lora Bold"/>
                </a:rPr>
                <a:t>sécurité</a:t>
              </a:r>
              <a:r>
                <a:rPr lang="en-US" sz="3699" dirty="0">
                  <a:solidFill>
                    <a:srgbClr val="FFFFFF"/>
                  </a:solidFill>
                  <a:latin typeface="Lora Bold"/>
                </a:rPr>
                <a:t> </a:t>
              </a:r>
              <a:r>
                <a:rPr lang="en-US" sz="3699" dirty="0" err="1">
                  <a:solidFill>
                    <a:srgbClr val="FFFFFF"/>
                  </a:solidFill>
                  <a:latin typeface="Lora Bold"/>
                </a:rPr>
                <a:t>routière</a:t>
              </a:r>
              <a:endParaRPr lang="en-US" sz="3699" dirty="0">
                <a:solidFill>
                  <a:srgbClr val="FFFFFF"/>
                </a:solidFill>
                <a:latin typeface="Lora Bold"/>
              </a:endParaRPr>
            </a:p>
            <a:p>
              <a:pPr algn="just">
                <a:lnSpc>
                  <a:spcPts val="3055"/>
                </a:lnSpc>
              </a:pPr>
              <a:endParaRPr lang="en-US" sz="3699" dirty="0">
                <a:solidFill>
                  <a:srgbClr val="FFFFFF"/>
                </a:solidFill>
                <a:latin typeface="Lora Bold"/>
              </a:endParaRPr>
            </a:p>
            <a:p>
              <a:pPr marL="507368" lvl="1" indent="-253684" algn="just">
                <a:lnSpc>
                  <a:spcPts val="3055"/>
                </a:lnSpc>
                <a:buFont typeface="Arial"/>
                <a:buChar char="•"/>
              </a:pPr>
              <a:r>
                <a:rPr lang="en-US" sz="2350" dirty="0">
                  <a:solidFill>
                    <a:srgbClr val="FFFFFF"/>
                  </a:solidFill>
                  <a:latin typeface="Lora"/>
                </a:rPr>
                <a:t> </a:t>
              </a:r>
              <a:r>
                <a:rPr lang="en-US" sz="2350" dirty="0" err="1">
                  <a:solidFill>
                    <a:srgbClr val="FFFFFF"/>
                  </a:solidFill>
                  <a:latin typeface="Lora"/>
                </a:rPr>
                <a:t>Détection</a:t>
              </a:r>
              <a:r>
                <a:rPr lang="en-US" sz="2350" dirty="0">
                  <a:solidFill>
                    <a:srgbClr val="FFFFFF"/>
                  </a:solidFill>
                  <a:latin typeface="Lora"/>
                </a:rPr>
                <a:t> des </a:t>
              </a:r>
              <a:r>
                <a:rPr lang="en-US" sz="2350" dirty="0" err="1">
                  <a:solidFill>
                    <a:srgbClr val="FFFFFF"/>
                  </a:solidFill>
                  <a:latin typeface="Lora"/>
                </a:rPr>
                <a:t>véhicules</a:t>
              </a:r>
              <a:r>
                <a:rPr lang="en-US" sz="2350" dirty="0">
                  <a:solidFill>
                    <a:srgbClr val="FFFFFF"/>
                  </a:solidFill>
                  <a:latin typeface="Lora"/>
                </a:rPr>
                <a:t> </a:t>
              </a:r>
              <a:r>
                <a:rPr lang="en-US" sz="2350" dirty="0" err="1">
                  <a:solidFill>
                    <a:srgbClr val="FFFFFF"/>
                  </a:solidFill>
                  <a:latin typeface="Lora"/>
                </a:rPr>
                <a:t>volés</a:t>
              </a:r>
              <a:r>
                <a:rPr lang="en-US" sz="2350" dirty="0">
                  <a:solidFill>
                    <a:srgbClr val="FFFFFF"/>
                  </a:solidFill>
                  <a:latin typeface="Lora"/>
                </a:rPr>
                <a:t>.</a:t>
              </a:r>
            </a:p>
            <a:p>
              <a:pPr algn="just">
                <a:lnSpc>
                  <a:spcPts val="3055"/>
                </a:lnSpc>
              </a:pPr>
              <a:endParaRPr lang="en-US" sz="2350" dirty="0">
                <a:solidFill>
                  <a:srgbClr val="FFFFFF"/>
                </a:solidFill>
                <a:latin typeface="Lora"/>
              </a:endParaRPr>
            </a:p>
            <a:p>
              <a:pPr marL="507368" lvl="1" indent="-253684" algn="just">
                <a:lnSpc>
                  <a:spcPts val="3055"/>
                </a:lnSpc>
                <a:buFont typeface="Arial"/>
                <a:buChar char="•"/>
              </a:pPr>
              <a:r>
                <a:rPr lang="en-US" sz="2350" dirty="0">
                  <a:solidFill>
                    <a:srgbClr val="FFFFFF"/>
                  </a:solidFill>
                  <a:latin typeface="Lora"/>
                </a:rPr>
                <a:t>Recherche des plaques </a:t>
              </a:r>
              <a:r>
                <a:rPr lang="en-US" sz="2350" dirty="0" err="1">
                  <a:solidFill>
                    <a:srgbClr val="FFFFFF"/>
                  </a:solidFill>
                  <a:latin typeface="Lora"/>
                </a:rPr>
                <a:t>d'immatriculation</a:t>
              </a:r>
              <a:r>
                <a:rPr lang="en-US" sz="2350" dirty="0">
                  <a:solidFill>
                    <a:srgbClr val="FFFFFF"/>
                  </a:solidFill>
                  <a:latin typeface="Lora"/>
                </a:rPr>
                <a:t> </a:t>
              </a:r>
              <a:r>
                <a:rPr lang="en-US" sz="2350" dirty="0" err="1">
                  <a:solidFill>
                    <a:srgbClr val="FFFFFF"/>
                  </a:solidFill>
                  <a:latin typeface="Lora"/>
                </a:rPr>
                <a:t>suspectes</a:t>
              </a:r>
              <a:r>
                <a:rPr lang="en-US" sz="2350" dirty="0">
                  <a:solidFill>
                    <a:srgbClr val="FFFFFF"/>
                  </a:solidFill>
                  <a:latin typeface="Lora"/>
                </a:rPr>
                <a:t> </a:t>
              </a:r>
              <a:r>
                <a:rPr lang="en-US" sz="2350" dirty="0" err="1">
                  <a:solidFill>
                    <a:srgbClr val="FFFFFF"/>
                  </a:solidFill>
                  <a:latin typeface="Lora"/>
                </a:rPr>
                <a:t>ou</a:t>
              </a:r>
              <a:r>
                <a:rPr lang="en-US" sz="2350" dirty="0">
                  <a:solidFill>
                    <a:srgbClr val="FFFFFF"/>
                  </a:solidFill>
                  <a:latin typeface="Lora"/>
                </a:rPr>
                <a:t> </a:t>
              </a:r>
              <a:r>
                <a:rPr lang="en-US" sz="2350" dirty="0" err="1">
                  <a:solidFill>
                    <a:srgbClr val="FFFFFF"/>
                  </a:solidFill>
                  <a:latin typeface="Lora"/>
                </a:rPr>
                <a:t>traquer</a:t>
              </a:r>
              <a:r>
                <a:rPr lang="en-US" sz="2350" dirty="0">
                  <a:solidFill>
                    <a:srgbClr val="FFFFFF"/>
                  </a:solidFill>
                  <a:latin typeface="Lora"/>
                </a:rPr>
                <a:t> les </a:t>
              </a:r>
              <a:r>
                <a:rPr lang="en-US" sz="2350" dirty="0" err="1">
                  <a:solidFill>
                    <a:srgbClr val="FFFFFF"/>
                  </a:solidFill>
                  <a:latin typeface="Lora"/>
                </a:rPr>
                <a:t>conducteurs</a:t>
              </a:r>
              <a:r>
                <a:rPr lang="en-US" sz="2350" dirty="0">
                  <a:solidFill>
                    <a:srgbClr val="FFFFFF"/>
                  </a:solidFill>
                  <a:latin typeface="Lora"/>
                </a:rPr>
                <a:t> </a:t>
              </a:r>
              <a:r>
                <a:rPr lang="en-US" sz="2350" dirty="0" err="1">
                  <a:solidFill>
                    <a:srgbClr val="FFFFFF"/>
                  </a:solidFill>
                  <a:latin typeface="Lora"/>
                </a:rPr>
                <a:t>en</a:t>
              </a:r>
              <a:r>
                <a:rPr lang="en-US" sz="2350" dirty="0">
                  <a:solidFill>
                    <a:srgbClr val="FFFFFF"/>
                  </a:solidFill>
                  <a:latin typeface="Lora"/>
                </a:rPr>
                <a:t> infraction.</a:t>
              </a:r>
            </a:p>
            <a:p>
              <a:pPr algn="just">
                <a:lnSpc>
                  <a:spcPts val="3055"/>
                </a:lnSpc>
              </a:pPr>
              <a:endParaRPr lang="en-US" sz="2350" dirty="0">
                <a:solidFill>
                  <a:srgbClr val="FFFFFF"/>
                </a:solidFill>
                <a:latin typeface="Lora"/>
              </a:endParaRPr>
            </a:p>
            <a:p>
              <a:pPr algn="just">
                <a:lnSpc>
                  <a:spcPts val="3055"/>
                </a:lnSpc>
              </a:pPr>
              <a:endParaRPr lang="en-US" sz="2350" dirty="0">
                <a:solidFill>
                  <a:srgbClr val="FFFFFF"/>
                </a:solidFill>
                <a:latin typeface="Lor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16505">
            <a:off x="-2238628" y="-2235792"/>
            <a:ext cx="7303770" cy="8229600"/>
          </a:xfrm>
          <a:custGeom>
            <a:avLst/>
            <a:gdLst/>
            <a:ahLst/>
            <a:cxnLst/>
            <a:rect l="l" t="t" r="r" b="b"/>
            <a:pathLst>
              <a:path w="7303770" h="822960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364982">
            <a:off x="-1262337" y="4141016"/>
            <a:ext cx="8597036" cy="10234567"/>
          </a:xfrm>
          <a:custGeom>
            <a:avLst/>
            <a:gdLst/>
            <a:ahLst/>
            <a:cxnLst/>
            <a:rect l="l" t="t" r="r" b="b"/>
            <a:pathLst>
              <a:path w="8597036" h="10234567">
                <a:moveTo>
                  <a:pt x="0" y="0"/>
                </a:moveTo>
                <a:lnTo>
                  <a:pt x="8597036" y="0"/>
                </a:lnTo>
                <a:lnTo>
                  <a:pt x="8597036" y="10234568"/>
                </a:lnTo>
                <a:lnTo>
                  <a:pt x="0" y="102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33807" y="2546035"/>
            <a:ext cx="7120686" cy="6446538"/>
            <a:chOff x="0" y="0"/>
            <a:chExt cx="5580380" cy="5052060"/>
          </a:xfrm>
        </p:grpSpPr>
        <p:sp>
          <p:nvSpPr>
            <p:cNvPr id="5" name="Freeform 5">
              <a:hlinkClick r:id="rId4" tooltip="https://www.canva.com/design/DAFnwpG2ZZA/TckqAJbmf0c-xtE7xQmJ4g/edit"/>
            </p:cNvPr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5"/>
              <a:stretch>
                <a:fillRect l="-2984" r="-1150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144000" y="3910452"/>
            <a:ext cx="7487800" cy="2466096"/>
            <a:chOff x="0" y="0"/>
            <a:chExt cx="9983733" cy="3288128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9983733" cy="243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80"/>
                </a:lnSpc>
              </a:pPr>
              <a:r>
                <a:rPr lang="en-US" sz="5600">
                  <a:solidFill>
                    <a:srgbClr val="0F2A37"/>
                  </a:solidFill>
                  <a:latin typeface="Forum"/>
                </a:rPr>
                <a:t>2</a:t>
              </a:r>
            </a:p>
            <a:p>
              <a:pPr>
                <a:lnSpc>
                  <a:spcPts val="7280"/>
                </a:lnSpc>
              </a:pPr>
              <a:r>
                <a:rPr lang="en-US" sz="5600">
                  <a:solidFill>
                    <a:srgbClr val="0F2A37"/>
                  </a:solidFill>
                  <a:latin typeface="Forum"/>
                </a:rPr>
                <a:t>  LA METHODOLOGIE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55787"/>
              <a:ext cx="9983733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71200">
            <a:off x="6481955" y="-649127"/>
            <a:ext cx="14343539" cy="13070550"/>
          </a:xfrm>
          <a:custGeom>
            <a:avLst/>
            <a:gdLst/>
            <a:ahLst/>
            <a:cxnLst/>
            <a:rect l="l" t="t" r="r" b="b"/>
            <a:pathLst>
              <a:path w="14343539" h="13070550">
                <a:moveTo>
                  <a:pt x="0" y="0"/>
                </a:moveTo>
                <a:lnTo>
                  <a:pt x="14343538" y="0"/>
                </a:lnTo>
                <a:lnTo>
                  <a:pt x="14343538" y="13070550"/>
                </a:lnTo>
                <a:lnTo>
                  <a:pt x="0" y="1307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75424" y="1962724"/>
            <a:ext cx="8576699" cy="7846847"/>
            <a:chOff x="0" y="0"/>
            <a:chExt cx="11435599" cy="10462463"/>
          </a:xfrm>
        </p:grpSpPr>
        <p:sp>
          <p:nvSpPr>
            <p:cNvPr id="4" name="TextBox 4"/>
            <p:cNvSpPr txBox="1"/>
            <p:nvPr/>
          </p:nvSpPr>
          <p:spPr>
            <a:xfrm>
              <a:off x="0" y="401902"/>
              <a:ext cx="11435599" cy="154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89"/>
                </a:lnSpc>
              </a:pPr>
              <a:r>
                <a:rPr lang="en-US" sz="7574">
                  <a:solidFill>
                    <a:srgbClr val="FFFFFF"/>
                  </a:solidFill>
                  <a:latin typeface="Forum"/>
                </a:rPr>
                <a:t>LES ÉTAPES CLÉS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751848"/>
              <a:ext cx="11435599" cy="7631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5150" lvl="1" indent="-272575">
                <a:lnSpc>
                  <a:spcPts val="3282"/>
                </a:lnSpc>
                <a:buFont typeface="Arial"/>
                <a:buChar char="•"/>
              </a:pPr>
              <a:r>
                <a:rPr lang="en-US" sz="2525">
                  <a:solidFill>
                    <a:srgbClr val="FFFFFF"/>
                  </a:solidFill>
                  <a:latin typeface="TT Drugs Bold"/>
                </a:rPr>
                <a:t>Collection de données.</a:t>
              </a:r>
            </a:p>
            <a:p>
              <a:pPr>
                <a:lnSpc>
                  <a:spcPts val="3282"/>
                </a:lnSpc>
              </a:pPr>
              <a:endParaRPr lang="en-US" sz="2525">
                <a:solidFill>
                  <a:srgbClr val="FFFFFF"/>
                </a:solidFill>
                <a:latin typeface="TT Drugs Bold"/>
              </a:endParaRPr>
            </a:p>
            <a:p>
              <a:pPr marL="545150" lvl="1" indent="-272575">
                <a:lnSpc>
                  <a:spcPts val="3282"/>
                </a:lnSpc>
                <a:buFont typeface="Arial"/>
                <a:buChar char="•"/>
              </a:pPr>
              <a:r>
                <a:rPr lang="en-US" sz="2525">
                  <a:solidFill>
                    <a:srgbClr val="FFFFFF"/>
                  </a:solidFill>
                  <a:latin typeface="TT Drugs Bold"/>
                </a:rPr>
                <a:t>Prétraitement des images.</a:t>
              </a:r>
            </a:p>
            <a:p>
              <a:pPr>
                <a:lnSpc>
                  <a:spcPts val="3282"/>
                </a:lnSpc>
              </a:pPr>
              <a:endParaRPr lang="en-US" sz="2525">
                <a:solidFill>
                  <a:srgbClr val="FFFFFF"/>
                </a:solidFill>
                <a:latin typeface="TT Drugs Bold"/>
              </a:endParaRPr>
            </a:p>
            <a:p>
              <a:pPr marL="545150" lvl="1" indent="-272575">
                <a:lnSpc>
                  <a:spcPts val="3282"/>
                </a:lnSpc>
                <a:buFont typeface="Arial"/>
                <a:buChar char="•"/>
              </a:pPr>
              <a:r>
                <a:rPr lang="en-US" sz="2525">
                  <a:solidFill>
                    <a:srgbClr val="FFFFFF"/>
                  </a:solidFill>
                  <a:latin typeface="TT Drugs Bold"/>
                </a:rPr>
                <a:t>Détection des plaques d'immatriculation.</a:t>
              </a:r>
            </a:p>
            <a:p>
              <a:pPr>
                <a:lnSpc>
                  <a:spcPts val="3282"/>
                </a:lnSpc>
              </a:pPr>
              <a:endParaRPr lang="en-US" sz="2525">
                <a:solidFill>
                  <a:srgbClr val="FFFFFF"/>
                </a:solidFill>
                <a:latin typeface="TT Drugs Bold"/>
              </a:endParaRPr>
            </a:p>
            <a:p>
              <a:pPr marL="545150" lvl="1" indent="-272575">
                <a:lnSpc>
                  <a:spcPts val="3282"/>
                </a:lnSpc>
                <a:buFont typeface="Arial"/>
                <a:buChar char="•"/>
              </a:pPr>
              <a:r>
                <a:rPr lang="en-US" sz="2525">
                  <a:solidFill>
                    <a:srgbClr val="FFFFFF"/>
                  </a:solidFill>
                  <a:latin typeface="TT Drugs Bold"/>
                </a:rPr>
                <a:t>Extraction des caractères.</a:t>
              </a:r>
            </a:p>
            <a:p>
              <a:pPr>
                <a:lnSpc>
                  <a:spcPts val="3282"/>
                </a:lnSpc>
              </a:pPr>
              <a:endParaRPr lang="en-US" sz="2525">
                <a:solidFill>
                  <a:srgbClr val="FFFFFF"/>
                </a:solidFill>
                <a:latin typeface="TT Drugs Bold"/>
              </a:endParaRPr>
            </a:p>
            <a:p>
              <a:pPr marL="545150" lvl="1" indent="-272575">
                <a:lnSpc>
                  <a:spcPts val="3282"/>
                </a:lnSpc>
                <a:buFont typeface="Arial"/>
                <a:buChar char="•"/>
              </a:pPr>
              <a:r>
                <a:rPr lang="en-US" sz="2525">
                  <a:solidFill>
                    <a:srgbClr val="FFFFFF"/>
                  </a:solidFill>
                  <a:latin typeface="TT Drugs Bold"/>
                </a:rPr>
                <a:t>Extraction des caractéristiques.</a:t>
              </a:r>
            </a:p>
            <a:p>
              <a:pPr>
                <a:lnSpc>
                  <a:spcPts val="3282"/>
                </a:lnSpc>
              </a:pPr>
              <a:endParaRPr lang="en-US" sz="2525">
                <a:solidFill>
                  <a:srgbClr val="FFFFFF"/>
                </a:solidFill>
                <a:latin typeface="TT Drugs Bold"/>
              </a:endParaRPr>
            </a:p>
            <a:p>
              <a:pPr marL="545150" lvl="1" indent="-272575">
                <a:lnSpc>
                  <a:spcPts val="3282"/>
                </a:lnSpc>
                <a:buFont typeface="Arial"/>
                <a:buChar char="•"/>
              </a:pPr>
              <a:r>
                <a:rPr lang="en-US" sz="2525">
                  <a:solidFill>
                    <a:srgbClr val="FFFFFF"/>
                  </a:solidFill>
                  <a:latin typeface="TT Drugs Bold"/>
                </a:rPr>
                <a:t>Entraînement du modèle.</a:t>
              </a:r>
            </a:p>
            <a:p>
              <a:pPr>
                <a:lnSpc>
                  <a:spcPts val="3282"/>
                </a:lnSpc>
              </a:pPr>
              <a:endParaRPr lang="en-US" sz="2525">
                <a:solidFill>
                  <a:srgbClr val="FFFFFF"/>
                </a:solidFill>
                <a:latin typeface="TT Drugs Bold"/>
              </a:endParaRPr>
            </a:p>
            <a:p>
              <a:pPr>
                <a:lnSpc>
                  <a:spcPts val="3282"/>
                </a:lnSpc>
              </a:pPr>
              <a:endParaRPr lang="en-US" sz="2525">
                <a:solidFill>
                  <a:srgbClr val="FFFFFF"/>
                </a:solidFill>
                <a:latin typeface="TT Drugs Bold"/>
              </a:endParaRPr>
            </a:p>
            <a:p>
              <a:pPr>
                <a:lnSpc>
                  <a:spcPts val="3282"/>
                </a:lnSpc>
              </a:pPr>
              <a:endParaRPr lang="en-US" sz="2525">
                <a:solidFill>
                  <a:srgbClr val="FFFFFF"/>
                </a:solidFill>
                <a:latin typeface="TT Drugs Bo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80771" y="1765620"/>
            <a:ext cx="6738932" cy="6755760"/>
            <a:chOff x="0" y="0"/>
            <a:chExt cx="5594350" cy="5608320"/>
          </a:xfrm>
        </p:grpSpPr>
        <p:sp>
          <p:nvSpPr>
            <p:cNvPr id="3" name="Freeform 3"/>
            <p:cNvSpPr/>
            <p:nvPr/>
          </p:nvSpPr>
          <p:spPr>
            <a:xfrm>
              <a:off x="-80010" y="-191771"/>
              <a:ext cx="6264910" cy="5977891"/>
            </a:xfrm>
            <a:custGeom>
              <a:avLst/>
              <a:gdLst/>
              <a:ahLst/>
              <a:cxnLst/>
              <a:rect l="l" t="t" r="r" b="b"/>
              <a:pathLst>
                <a:path w="6264910" h="5977891">
                  <a:moveTo>
                    <a:pt x="3576320" y="342901"/>
                  </a:moveTo>
                  <a:cubicBezTo>
                    <a:pt x="4768850" y="509271"/>
                    <a:pt x="6264910" y="971551"/>
                    <a:pt x="5435600" y="3060701"/>
                  </a:cubicBezTo>
                  <a:cubicBezTo>
                    <a:pt x="4606290" y="5149851"/>
                    <a:pt x="2889250" y="5520691"/>
                    <a:pt x="2059940" y="5749291"/>
                  </a:cubicBezTo>
                  <a:cubicBezTo>
                    <a:pt x="1230630" y="5977891"/>
                    <a:pt x="256540" y="5434331"/>
                    <a:pt x="600710" y="4203701"/>
                  </a:cubicBezTo>
                  <a:cubicBezTo>
                    <a:pt x="901700" y="3126740"/>
                    <a:pt x="0" y="1772921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2"/>
              <a:stretch>
                <a:fillRect l="-119" r="-11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307721" y="2976787"/>
            <a:ext cx="7335400" cy="5042885"/>
            <a:chOff x="0" y="0"/>
            <a:chExt cx="9780533" cy="6723847"/>
          </a:xfrm>
        </p:grpSpPr>
        <p:sp>
          <p:nvSpPr>
            <p:cNvPr id="5" name="TextBox 5"/>
            <p:cNvSpPr txBox="1"/>
            <p:nvPr/>
          </p:nvSpPr>
          <p:spPr>
            <a:xfrm>
              <a:off x="0" y="6111290"/>
              <a:ext cx="9780533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9780533" cy="389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</a:rPr>
                <a:t>COLLECTION DE DONNÉES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739" y="1441656"/>
            <a:ext cx="17624521" cy="8190587"/>
          </a:xfrm>
          <a:custGeom>
            <a:avLst/>
            <a:gdLst/>
            <a:ahLst/>
            <a:cxnLst/>
            <a:rect l="l" t="t" r="r" b="b"/>
            <a:pathLst>
              <a:path w="17624521" h="8190587">
                <a:moveTo>
                  <a:pt x="0" y="0"/>
                </a:moveTo>
                <a:lnTo>
                  <a:pt x="17624522" y="0"/>
                </a:lnTo>
                <a:lnTo>
                  <a:pt x="17624522" y="8190588"/>
                </a:lnTo>
                <a:lnTo>
                  <a:pt x="0" y="819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42" b="-1177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3610" y="2878047"/>
            <a:ext cx="13820780" cy="7350698"/>
          </a:xfrm>
          <a:custGeom>
            <a:avLst/>
            <a:gdLst/>
            <a:ahLst/>
            <a:cxnLst/>
            <a:rect l="l" t="t" r="r" b="b"/>
            <a:pathLst>
              <a:path w="13820780" h="7350698">
                <a:moveTo>
                  <a:pt x="0" y="0"/>
                </a:moveTo>
                <a:lnTo>
                  <a:pt x="13820780" y="0"/>
                </a:lnTo>
                <a:lnTo>
                  <a:pt x="13820780" y="7350698"/>
                </a:lnTo>
                <a:lnTo>
                  <a:pt x="0" y="7350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33610" y="1530427"/>
            <a:ext cx="13820780" cy="1347619"/>
          </a:xfrm>
          <a:custGeom>
            <a:avLst/>
            <a:gdLst/>
            <a:ahLst/>
            <a:cxnLst/>
            <a:rect l="l" t="t" r="r" b="b"/>
            <a:pathLst>
              <a:path w="13820780" h="1347619">
                <a:moveTo>
                  <a:pt x="0" y="0"/>
                </a:moveTo>
                <a:lnTo>
                  <a:pt x="13820780" y="0"/>
                </a:lnTo>
                <a:lnTo>
                  <a:pt x="13820780" y="1347620"/>
                </a:lnTo>
                <a:lnTo>
                  <a:pt x="0" y="1347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250" b="-1725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346</Words>
  <Application>Microsoft Office PowerPoint</Application>
  <PresentationFormat>Custom</PresentationFormat>
  <Paragraphs>113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Calibri</vt:lpstr>
      <vt:lpstr>Open Sans Extra Bold</vt:lpstr>
      <vt:lpstr>Open Sans 2</vt:lpstr>
      <vt:lpstr>TT Drugs Bold</vt:lpstr>
      <vt:lpstr>Arial</vt:lpstr>
      <vt:lpstr>Lora Bold</vt:lpstr>
      <vt:lpstr>Forum</vt:lpstr>
      <vt:lpstr>TT Drugs</vt:lpstr>
      <vt:lpstr>Open Sans 1 Bold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Bleu Organique Formes Leadership Atelier Webinaire Conférence Présentation</dc:title>
  <cp:lastModifiedBy>NADIA EL MOUDEN</cp:lastModifiedBy>
  <cp:revision>5</cp:revision>
  <dcterms:created xsi:type="dcterms:W3CDTF">2006-08-16T00:00:00Z</dcterms:created>
  <dcterms:modified xsi:type="dcterms:W3CDTF">2023-07-05T23:42:04Z</dcterms:modified>
  <dc:identifier>DAFnw3jVhhU</dc:identifier>
</cp:coreProperties>
</file>